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62" r:id="rId4"/>
    <p:sldId id="259" r:id="rId5"/>
    <p:sldId id="263" r:id="rId6"/>
    <p:sldId id="264" r:id="rId7"/>
    <p:sldId id="268" r:id="rId8"/>
    <p:sldId id="265" r:id="rId9"/>
    <p:sldId id="266" r:id="rId10"/>
    <p:sldId id="267" r:id="rId11"/>
    <p:sldId id="25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custShowLst>
    <p:custShow name="Zebra fish" id="0">
      <p:sldLst>
        <p:sld r:id="rId4"/>
        <p:sld r:id="rId5"/>
      </p:sldLst>
    </p:custShow>
    <p:custShow name="brain idisco" id="1">
      <p:sldLst>
        <p:sld r:id="rId7"/>
        <p:sld r:id="rId8"/>
      </p:sldLst>
    </p:custShow>
    <p:custShow name="eyedisco" id="2">
      <p:sldLst>
        <p:sld r:id="rId6"/>
      </p:sldLst>
    </p:custShow>
    <p:custShow name="adrenal" id="3">
      <p:sldLst>
        <p:sld r:id="rId9"/>
      </p:sldLst>
    </p:custShow>
    <p:custShow name="embryo" id="4">
      <p:sldLst>
        <p:sld r:id="rId10"/>
      </p:sldLst>
    </p:custShow>
    <p:custShow name="heart" id="5">
      <p:sldLst>
        <p:sld r:id="rId11"/>
      </p:sldLst>
    </p:custShow>
    <p:custShow name="plant" id="6">
      <p:sldLst>
        <p:sld r:id="rId15"/>
        <p:sld r:id="rId16"/>
      </p:sldLst>
    </p:custShow>
    <p:custShow name="idisco+" id="7">
      <p:sldLst>
        <p:sld r:id="rId17"/>
        <p:sld r:id="rId18"/>
      </p:sldLst>
    </p:custShow>
    <p:custShow name="Diaporama personnalisé 1" id="8">
      <p:sldLst>
        <p:sld r:id="rId19"/>
      </p:sldLst>
    </p:custShow>
    <p:custShow name="CUBIC" id="9">
      <p:sldLst>
        <p:sld r:id="rId19"/>
      </p:sldLst>
    </p:custShow>
    <p:custShow name="Porc" id="10">
      <p:sldLst>
        <p:sld r:id="rId14"/>
      </p:sldLst>
    </p:custShow>
    <p:custShow name="Bud and flower clearing" id="11">
      <p:sldLst>
        <p:sld r:id="rId20"/>
      </p:sldLst>
    </p:custShow>
    <p:custShow name="embryo flower clearing" id="12">
      <p:sldLst>
        <p:sld r:id="rId21"/>
      </p:sldLst>
    </p:custShow>
    <p:custShow name="liver" id="13">
      <p:sldLst>
        <p:sld r:id="rId12"/>
      </p:sldLst>
    </p:custShow>
    <p:custShow name="muscle" id="14">
      <p:sldLst>
        <p:sld r:id="rId13"/>
      </p:sldLst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77438" autoAdjust="0"/>
  </p:normalViewPr>
  <p:slideViewPr>
    <p:cSldViewPr snapToGrid="0" snapToObjects="1">
      <p:cViewPr varScale="1">
        <p:scale>
          <a:sx n="88" d="100"/>
          <a:sy n="88" d="100"/>
        </p:scale>
        <p:origin x="129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F7CE6-2028-ED45-9567-ECC52D276D41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8DE44-6FFD-4145-9723-2C9637CF4E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50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572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5634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492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989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917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472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55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26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60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37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465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871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57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712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525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DE44-6FFD-4145-9723-2C9637CF4E8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60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D0FDCA-D42E-DB4B-E83F-0A4BD666F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1C5A15-96F4-014D-A60F-7CC90802E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973FE7-6D85-EB69-6BDE-C50AA19D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50F0EA-AAEB-4355-E930-9E898B0F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283FF5-7CFD-38CF-208D-42272CF5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3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F186C-D5A4-7BB6-0180-D5E54715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E7E996-5116-FD13-64A2-5333AC6E5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8B067F-5503-5D6A-39E1-05AD3772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CA4553-8A1F-8E6F-30FB-418787B2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85CE42-3B70-9C35-B7CD-DA9FA98C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352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6AF0159-D306-C8A6-9089-19C0777CB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511D8D-BEF0-0479-98F6-24C383196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07A061-B37D-75A3-731B-0A9B8E1E6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C8FCB8-C8E9-94D4-05CA-D1F0B0DD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9F86C4-59A8-7476-64F5-FC94E1E46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31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1BEBB-26C9-C22E-64C2-21F51164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729C5E-DE47-58DA-A3BA-DCEACA008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2F1B60-87BB-8D9D-E801-EBA83C77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A00098-EEB5-5D8C-B438-3DFA5A217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D82E5A-4575-0FF6-6E44-33850AE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46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CAF6FF-4DA4-B657-682D-5B33EE3A6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C331F9-9E2D-B3AE-B538-F6960EFBE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3B4AC7-244E-6C88-ADD2-1B2687619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287547-64D4-B73E-D626-86D9FDDD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0F4A5C-5EA2-08BE-034E-CEF80CCF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70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7DCE8-9823-06C5-D2B1-BD778675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38DBF-D317-2255-2127-5BE5E3421F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CFA8B2-D12D-1C4D-4C78-914D51A7A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C9ABCE-A57F-9A15-A889-470D970A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06E8F5-81F8-D5B9-C46E-441E8335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A6B6AE-73F5-904E-5714-DF699E7E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92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2B92B9-E025-527E-EEDE-6F9A22D6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CDD49F-F3FC-28EE-7864-4F9CFC92C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CF94B6-A6C6-09A9-5D62-6F45BB9C2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6D3024-3A84-568A-13AE-70FB2243F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332622A-2C01-5E0D-AF88-933FE66857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1EEEFDF-FDE1-691F-C909-30C1B01FD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7FBDC50-1937-F00D-1159-F6E165990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57DD6D7-57DA-CDE9-1612-181FE706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72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63D90-32B0-2873-604F-DE79CA0C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CFBB9E-0071-3188-B759-849D10FD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B2A5D20-F8D2-5AC3-2AFE-49B86EBEC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D8DB960-9152-77E9-D48B-128304FC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82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9EF269-20DB-74BF-7F25-ED3D9C91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67A567-4D65-EEF1-3F35-AD260B87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879DFC-CFD1-5509-3C3E-6135996D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662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E296C-C561-17F0-375E-7CDF1840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1ED1FE-D27E-DC76-A53C-E348759B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D2A98C-8867-5F8B-58AF-29EE80F9C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FD603F-9D63-2F74-15EF-07D3F71D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5FA1CD-6364-63AA-E1C7-DB7D4462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F968BA-AE3A-84FC-9A25-A65676F8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12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4BA87-D6D9-A47F-189C-2D5D15F2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6DF205-887B-C75F-A73F-06B9E680B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00FA32-CA0F-F84F-8F3A-0A8A87354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C673DE-0692-7FEA-93A8-82E2182C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342016-2053-4EF8-8E5C-FE66AC99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902365-E90B-961E-136E-768DAEF3B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58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CB1A524-02D5-E7C5-C1FD-CDA8939A5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990241-E772-1A4D-C14A-67DD98313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5C6911-4C35-E9B8-3473-5BA6C390E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CA758-8ED9-6944-B5FF-8A8851C77FEA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29C333-6C73-70A6-0F59-F4EF7726F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8A9AFA-0564-30D6-5F75-1F57ACE52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6ECCB-3B7C-8F47-9F15-9A203DEBC7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79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emf"/><Relationship Id="rId18" Type="http://schemas.openxmlformats.org/officeDocument/2006/relationships/slide" Target="slide13.xml"/><Relationship Id="rId3" Type="http://schemas.openxmlformats.org/officeDocument/2006/relationships/image" Target="../media/image1.tif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9.emf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emf"/><Relationship Id="rId24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image" Target="../media/image7.emf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hyperlink" Target="https://doi.org/10.1093/cvr/cvac086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0.tif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8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hyperlink" Target="https://doi.org/10.1093/jxb/erac255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doi.org/10.1242/dev.127613" TargetMode="External"/><Relationship Id="rId4" Type="http://schemas.openxmlformats.org/officeDocument/2006/relationships/hyperlink" Target="https://doi.org/10.1111/tpj.13784" TargetMode="Externa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554/eLife.79224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s://doi.org/10.1007/978-1-0716-1744-1_9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9.xml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slide" Target="slide10.xml"/><Relationship Id="rId5" Type="http://schemas.openxmlformats.org/officeDocument/2006/relationships/slide" Target="slide5.xml"/><Relationship Id="rId15" Type="http://schemas.openxmlformats.org/officeDocument/2006/relationships/slide" Target="slide12.xml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doi.org/10.1101/2022.11.04.515163" TargetMode="External"/><Relationship Id="rId7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hyperlink" Target="https://doi.org/10.1016/j.celrep.2018.07.05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ydbio.2022.07.004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hyperlink" Target="http://dx.doi.org/10.1016/j.cell.2016.05.007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doi.org/10.1016/j.jneumeth.2020.108596" TargetMode="External"/><Relationship Id="rId7" Type="http://schemas.openxmlformats.org/officeDocument/2006/relationships/slide" Target="slid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hyperlink" Target="https://doi.org/10.1016/j.cell.2016.05.007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doi.org/10.1016/j.jneumeth.2020.108596" TargetMode="External"/><Relationship Id="rId7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doi.org/10.1016/j.jneumeth.2020.108596" TargetMode="External"/><Relationship Id="rId7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if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7DE16DE-E4E2-44AA-A924-F9D6F16BC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2" r="8924"/>
          <a:stretch/>
        </p:blipFill>
        <p:spPr>
          <a:xfrm rot="5400000">
            <a:off x="3590049" y="-1738418"/>
            <a:ext cx="6858000" cy="10334838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17802BA-2DF5-42B7-A6A8-BC684A306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t="8663" r="8008" b="13316"/>
          <a:stretch/>
        </p:blipFill>
        <p:spPr bwMode="auto">
          <a:xfrm>
            <a:off x="148098" y="107231"/>
            <a:ext cx="4991793" cy="89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5A8E9F-4D11-47DC-BAD4-E626B1C46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06" y="1027405"/>
            <a:ext cx="2217215" cy="8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43C83E-392A-442D-8E5F-FE319160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18" y="1222423"/>
            <a:ext cx="1072861" cy="107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10AE86-7056-4CC9-A993-FA353119C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4" y="4781467"/>
            <a:ext cx="1507472" cy="561757"/>
          </a:xfrm>
          <a:prstGeom prst="rect">
            <a:avLst/>
          </a:prstGeom>
        </p:spPr>
      </p:pic>
      <p:sp>
        <p:nvSpPr>
          <p:cNvPr id="12" name="Text Box 11">
            <a:hlinkClick r:id="rId8" action="ppaction://hlinksldjump"/>
            <a:extLst>
              <a:ext uri="{FF2B5EF4-FFF2-40B4-BE49-F238E27FC236}">
                <a16:creationId xmlns:a16="http://schemas.microsoft.com/office/drawing/2014/main" id="{45ED442A-CBB6-422F-AEE9-C6169BED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528" y="5435538"/>
            <a:ext cx="1970418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/Rat</a:t>
            </a:r>
          </a:p>
        </p:txBody>
      </p:sp>
      <p:sp>
        <p:nvSpPr>
          <p:cNvPr id="13" name="Text Box 11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04D133C1-60F5-4796-B223-1A427CB6A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0236" y="3601592"/>
            <a:ext cx="1842824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Zebrafish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1">
            <a:hlinkClick r:id="" action="ppaction://customshow?id=10&amp;return=true"/>
            <a:extLst>
              <a:ext uri="{FF2B5EF4-FFF2-40B4-BE49-F238E27FC236}">
                <a16:creationId xmlns:a16="http://schemas.microsoft.com/office/drawing/2014/main" id="{4F5FB3D9-6869-49DE-AE5C-BA21A8E69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3534" y="5435223"/>
            <a:ext cx="2203971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Pork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67CB99-43FC-4F7B-821E-BB9739A177CA}"/>
              </a:ext>
            </a:extLst>
          </p:cNvPr>
          <p:cNvSpPr/>
          <p:nvPr/>
        </p:nvSpPr>
        <p:spPr>
          <a:xfrm>
            <a:off x="6735252" y="2275507"/>
            <a:ext cx="2345016" cy="175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D41F545-C2D6-43F4-999B-F224259C9531}"/>
              </a:ext>
            </a:extLst>
          </p:cNvPr>
          <p:cNvSpPr txBox="1"/>
          <p:nvPr/>
        </p:nvSpPr>
        <p:spPr>
          <a:xfrm>
            <a:off x="5740549" y="6002565"/>
            <a:ext cx="605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Use diaporama </a:t>
            </a:r>
            <a:r>
              <a:rPr lang="fr-F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viewer</a:t>
            </a:r>
            <a:endParaRPr lang="fr-F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Click on the </a:t>
            </a:r>
            <a:r>
              <a:rPr lang="fr-F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select </a:t>
            </a:r>
            <a:r>
              <a:rPr lang="fr-F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D9AEB9-D2A1-4A4C-A819-28C4FE5A43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393" b="9692"/>
          <a:stretch/>
        </p:blipFill>
        <p:spPr>
          <a:xfrm>
            <a:off x="10692786" y="6101353"/>
            <a:ext cx="491021" cy="315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B67A3C1-2B1E-223B-E0D7-44FD17E91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47963" y="1095501"/>
            <a:ext cx="5933719" cy="729818"/>
          </a:xfrm>
        </p:spPr>
        <p:txBody>
          <a:bodyPr>
            <a:noAutofit/>
          </a:bodyPr>
          <a:lstStyle/>
          <a:p>
            <a:r>
              <a:rPr lang="fr-FR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fr-FR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clearing guidelines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D69F84-9E94-4839-B2F2-1B148C17AD86}"/>
              </a:ext>
            </a:extLst>
          </p:cNvPr>
          <p:cNvSpPr txBox="1"/>
          <p:nvPr/>
        </p:nvSpPr>
        <p:spPr>
          <a:xfrm>
            <a:off x="5533" y="4210125"/>
            <a:ext cx="225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Parteners</a:t>
            </a:r>
            <a:r>
              <a:rPr lang="fr-FR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labs</a:t>
            </a:r>
            <a:r>
              <a:rPr lang="fr-FR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22" y="5491128"/>
            <a:ext cx="919921" cy="56175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4" y="6257060"/>
            <a:ext cx="1410205" cy="56721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6902" y="6196896"/>
            <a:ext cx="1009564" cy="49630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1990" y="5544844"/>
            <a:ext cx="679295" cy="58002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4"/>
          <a:srcRect t="7344"/>
          <a:stretch/>
        </p:blipFill>
        <p:spPr>
          <a:xfrm>
            <a:off x="1701821" y="4693725"/>
            <a:ext cx="919255" cy="60291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5"/>
          <a:srcRect t="11942" b="13592"/>
          <a:stretch/>
        </p:blipFill>
        <p:spPr>
          <a:xfrm>
            <a:off x="2919959" y="6250376"/>
            <a:ext cx="1030768" cy="53844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737" y="5544844"/>
            <a:ext cx="1407339" cy="4811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8E8A0FE-4529-4F6E-AB07-3419AD33AC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66481" y="4549319"/>
            <a:ext cx="1142580" cy="855280"/>
          </a:xfrm>
          <a:prstGeom prst="rect">
            <a:avLst/>
          </a:prstGeom>
        </p:spPr>
      </p:pic>
      <p:sp>
        <p:nvSpPr>
          <p:cNvPr id="30" name="Flèche : bas 29">
            <a:extLst>
              <a:ext uri="{FF2B5EF4-FFF2-40B4-BE49-F238E27FC236}">
                <a16:creationId xmlns:a16="http://schemas.microsoft.com/office/drawing/2014/main" id="{2C42BE40-D778-4AE7-897A-E58738C4F35E}"/>
              </a:ext>
            </a:extLst>
          </p:cNvPr>
          <p:cNvSpPr/>
          <p:nvPr/>
        </p:nvSpPr>
        <p:spPr>
          <a:xfrm>
            <a:off x="10859770" y="6408754"/>
            <a:ext cx="148463" cy="43276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5" name="Image 24">
            <a:hlinkClick r:id="rId18" action="ppaction://hlinksldjump"/>
            <a:extLst>
              <a:ext uri="{FF2B5EF4-FFF2-40B4-BE49-F238E27FC236}">
                <a16:creationId xmlns:a16="http://schemas.microsoft.com/office/drawing/2014/main" id="{40BB3A73-488A-4DC2-B4D3-498C83FBF78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1133" y="4210125"/>
            <a:ext cx="2253656" cy="1346039"/>
          </a:xfrm>
          <a:prstGeom prst="rect">
            <a:avLst/>
          </a:prstGeom>
        </p:spPr>
      </p:pic>
      <p:pic>
        <p:nvPicPr>
          <p:cNvPr id="1024" name="Image 1023">
            <a:hlinkClick r:id="rId20" action="ppaction://hlinksldjump"/>
            <a:extLst>
              <a:ext uri="{FF2B5EF4-FFF2-40B4-BE49-F238E27FC236}">
                <a16:creationId xmlns:a16="http://schemas.microsoft.com/office/drawing/2014/main" id="{80B71C4B-CFDB-40EE-ADA0-8DA3B82D21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3287" y="2310356"/>
            <a:ext cx="1394251" cy="1478984"/>
          </a:xfrm>
          <a:prstGeom prst="rect">
            <a:avLst/>
          </a:prstGeom>
        </p:spPr>
      </p:pic>
      <p:pic>
        <p:nvPicPr>
          <p:cNvPr id="1029" name="Image 1028">
            <a:hlinkClick r:id="rId22" action="ppaction://hlinksldjump"/>
            <a:extLst>
              <a:ext uri="{FF2B5EF4-FFF2-40B4-BE49-F238E27FC236}">
                <a16:creationId xmlns:a16="http://schemas.microsoft.com/office/drawing/2014/main" id="{9B6369FA-0D21-4B7C-8FC9-37F765E9156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661605" y="2795455"/>
            <a:ext cx="2233184" cy="622435"/>
          </a:xfrm>
          <a:prstGeom prst="rect">
            <a:avLst/>
          </a:prstGeom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8A131B74-FCAC-44C8-A8A6-E0C26D7D344C}"/>
              </a:ext>
            </a:extLst>
          </p:cNvPr>
          <p:cNvSpPr/>
          <p:nvPr/>
        </p:nvSpPr>
        <p:spPr>
          <a:xfrm>
            <a:off x="9605689" y="2275474"/>
            <a:ext cx="2345016" cy="175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15B76E9-1904-41A9-A799-D2EB5025640F}"/>
              </a:ext>
            </a:extLst>
          </p:cNvPr>
          <p:cNvSpPr/>
          <p:nvPr/>
        </p:nvSpPr>
        <p:spPr>
          <a:xfrm>
            <a:off x="6737293" y="4121698"/>
            <a:ext cx="2345016" cy="175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31" name="Image 1030">
            <a:hlinkClick r:id="rId8" action="ppaction://hlinksldjump"/>
            <a:extLst>
              <a:ext uri="{FF2B5EF4-FFF2-40B4-BE49-F238E27FC236}">
                <a16:creationId xmlns:a16="http://schemas.microsoft.com/office/drawing/2014/main" id="{1EFBCC3A-803A-4FC8-9340-209AC6ADB50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106659" y="4137545"/>
            <a:ext cx="1654219" cy="1522077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CB707AD7-850C-4760-B066-01A6296FC15F}"/>
              </a:ext>
            </a:extLst>
          </p:cNvPr>
          <p:cNvSpPr/>
          <p:nvPr/>
        </p:nvSpPr>
        <p:spPr>
          <a:xfrm>
            <a:off x="9601552" y="4122415"/>
            <a:ext cx="2345016" cy="17533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ext Box 11">
            <a:hlinkClick r:id="" action="ppaction://customshow?id=6&amp;return=true"/>
            <a:extLst>
              <a:ext uri="{FF2B5EF4-FFF2-40B4-BE49-F238E27FC236}">
                <a16:creationId xmlns:a16="http://schemas.microsoft.com/office/drawing/2014/main" id="{7072AA17-E3F3-4B7E-9AAC-C052AF320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360" y="3607248"/>
            <a:ext cx="1644889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</a:t>
            </a:r>
          </a:p>
        </p:txBody>
      </p:sp>
    </p:spTree>
    <p:extLst>
      <p:ext uri="{BB962C8B-B14F-4D97-AF65-F5344CB8AC3E}">
        <p14:creationId xmlns:p14="http://schemas.microsoft.com/office/powerpoint/2010/main" val="3266567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60" y="403507"/>
            <a:ext cx="73674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nerves,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lymphatics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vasculars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tracts 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Perfused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(PFA 4%) and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dissected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dimension max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10x6x6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(250nm)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fluorescent probes 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antibody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-Alexa, Cyanine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iDISCO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delipidation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fr-FR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labelling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size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to 14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RI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171450" indent="-171450">
              <a:buFontTx/>
              <a:buChar char="-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Lymphatic and Immune Cell Cross-Talk Regulates Cardiac Recovery After Experimental Myocardial Infarction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Houssari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et al.), 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ATVB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200" u="sng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10.1161/ATVBAHA.120.314370</a:t>
            </a:r>
          </a:p>
          <a:p>
            <a:pPr marL="171450" indent="-171450">
              <a:buFontTx/>
              <a:buChar char="-"/>
            </a:pPr>
            <a:r>
              <a:rPr 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Regulation and impact of cardiac </a:t>
            </a:r>
            <a:r>
              <a:rPr lang="en-US" sz="1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lymphangiogenesis</a:t>
            </a:r>
            <a:r>
              <a:rPr lang="en-US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pressure-overload-induced heart failure (Heron, C. et al.), </a:t>
            </a:r>
            <a:r>
              <a:rPr lang="en-US" sz="1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Cardiovasc Res</a:t>
            </a:r>
            <a:r>
              <a:rPr lang="en-US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DOI : </a:t>
            </a:r>
            <a:r>
              <a:rPr lang="fr-FR" sz="1200" b="0" i="0" u="none" strike="noStrike" dirty="0">
                <a:solidFill>
                  <a:srgbClr val="33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10.1093/</a:t>
            </a:r>
            <a:r>
              <a:rPr lang="fr-FR" sz="1200" b="0" i="0" u="none" strike="noStrike" dirty="0" err="1">
                <a:solidFill>
                  <a:srgbClr val="33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cvr</a:t>
            </a:r>
            <a:r>
              <a:rPr lang="fr-FR" sz="1200" b="0" i="0" u="none" strike="noStrike" dirty="0">
                <a:solidFill>
                  <a:srgbClr val="33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/cvac086</a:t>
            </a:r>
            <a:endParaRPr lang="fr-FR" sz="1200" b="0" i="0" dirty="0">
              <a:solidFill>
                <a:srgbClr val="3366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Mapping of Brain Activity by Automated Volume Analysis of Immediate Early Genes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(Renier, N. et al.),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200" u="sng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http://dx.doi.org/10.1016/j.cell.2016.05.007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sng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light-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microcopes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(Ultramicroscope II,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Miltenyi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Biotech)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minutes to a few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wavelenght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Gb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types of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organs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solution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is performed in 15 ml falcons at room </a:t>
            </a:r>
          </a:p>
          <a:p>
            <a:pPr lvl="0">
              <a:defRPr/>
            </a:pP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temperature. Samples are stored at room temperature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Benzyl Ether.</a:t>
            </a:r>
            <a:endParaRPr kumimoji="0" lang="fr-FR" sz="12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446843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Mice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Heart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/Label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David Godefroy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pic>
        <p:nvPicPr>
          <p:cNvPr id="3" name="image5.png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861" y="3216045"/>
            <a:ext cx="1392000" cy="540000"/>
          </a:xfrm>
          <a:prstGeom prst="rect">
            <a:avLst/>
          </a:prstGeom>
          <a:noFill/>
        </p:spPr>
      </p:pic>
      <p:pic>
        <p:nvPicPr>
          <p:cNvPr id="7" name="image7.png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3731861" y="3263368"/>
            <a:ext cx="962025" cy="495300"/>
          </a:xfrm>
          <a:prstGeom prst="rect">
            <a:avLst/>
          </a:prstGeom>
          <a:noFill/>
        </p:spPr>
      </p:pic>
      <p:pic>
        <p:nvPicPr>
          <p:cNvPr id="9" name="Image 8" descr="Une image contenant très coloré, sombre, brillant&#10;&#10;Description générée automatiquement">
            <a:extLst>
              <a:ext uri="{FF2B5EF4-FFF2-40B4-BE49-F238E27FC236}">
                <a16:creationId xmlns:a16="http://schemas.microsoft.com/office/drawing/2014/main" id="{1F6D74A6-A583-0B90-0669-1A206C945B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5" r="1262"/>
          <a:stretch/>
        </p:blipFill>
        <p:spPr>
          <a:xfrm>
            <a:off x="7505933" y="678879"/>
            <a:ext cx="4658043" cy="6179121"/>
          </a:xfrm>
          <a:prstGeom prst="rect">
            <a:avLst/>
          </a:prstGeom>
        </p:spPr>
      </p:pic>
      <p:sp>
        <p:nvSpPr>
          <p:cNvPr id="10" name="Rectangle 9">
            <a:hlinkClick r:id="" action="ppaction://customshow?id=7&amp;return=true"/>
            <a:extLst>
              <a:ext uri="{FF2B5EF4-FFF2-40B4-BE49-F238E27FC236}">
                <a16:creationId xmlns:a16="http://schemas.microsoft.com/office/drawing/2014/main" id="{8C3C1C33-5AFC-474A-A174-4F2955E182AA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customshow?id=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ZoneTexte 11">
            <a:hlinkClick r:id="rId6" action="ppaction://hlinksldjump"/>
            <a:extLst>
              <a:ext uri="{FF2B5EF4-FFF2-40B4-BE49-F238E27FC236}">
                <a16:creationId xmlns:a16="http://schemas.microsoft.com/office/drawing/2014/main" id="{D20FC3F8-0CEC-4C7D-9DCB-529226A0C004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AEC906-0BB7-4367-ADD3-C43B74876C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55" t="2576" r="22624" b="2574"/>
          <a:stretch/>
        </p:blipFill>
        <p:spPr>
          <a:xfrm>
            <a:off x="9242593" y="6370414"/>
            <a:ext cx="464239" cy="45392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38953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630" y="538860"/>
            <a:ext cx="1219199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luorescent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tracking of immune cells in the liver with a highly biocompatible far‑red emitting polymer probe. The labelled primary CD8</a:t>
            </a:r>
          </a:p>
          <a:p>
            <a:pPr lvl="0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cells were tracked in liver of a mouse model of immune cell infiltration.</a:t>
            </a:r>
          </a:p>
          <a:p>
            <a:pPr lvl="0">
              <a:defRPr/>
            </a:pPr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-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dimension </a:t>
            </a:r>
            <a:r>
              <a:rPr lang="fr-FR" sz="1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x1x10 mm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résolution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cellular,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tissular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fr-FR" sz="1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labeled</a:t>
            </a:r>
            <a:r>
              <a:rPr lang="fr-FR" sz="1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lymphocytes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fluorescent probe 19K6H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CUBIC-L/R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  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immunolabelling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no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 M,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Dubreil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Fleurisson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Judor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JP, Bresson T,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Brouard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Favier A,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Charreyre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MT,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Conchon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Multiscale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fluorescent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immune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highly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biocompatible far-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emitting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polymer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probe.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2020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16;10(1):17546.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10.1038/s41598-020-74621-9. PMID: 33067572; PMCID: PMC7567820.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Type  ;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Multiphoton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A1RMP,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right; objective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X25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MP1300 immersion objective (NA 1.10) WD 2.0 mm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min for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0.176x1x0,176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kumimoji="0" lang="fr-FR" sz="12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0,5µm,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resonnant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scanner 1024X1024, 15 frames/sec, av16</a:t>
            </a:r>
            <a:endParaRPr kumimoji="0" lang="fr-FR" sz="120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4Go,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autofluorescence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far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fluorescence  of 19K6H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volume of cells labeled with 19K6H, 3D volume segmented objects, were determined using the GA3 module in the NIS-Elements software package (5.30.03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Nikon Instruments Inc., Nikon Europe B.V.). </a:t>
            </a:r>
          </a:p>
          <a:p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informations about :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blocking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if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mounting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fr-FR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326913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liver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mice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(far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fluorescente probe,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green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autofluorescence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Laurence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Dubreil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9527517" y="3265472"/>
            <a:ext cx="2098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red fluorescent  pCD8 T cell in cleared liver.</a:t>
            </a:r>
            <a:endParaRPr lang="fr-F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0098773" y="751948"/>
            <a:ext cx="1130300" cy="2562590"/>
            <a:chOff x="10185400" y="772119"/>
            <a:chExt cx="1370286" cy="316123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/>
            <a:srcRect l="3620" t="6914" r="46457"/>
            <a:stretch/>
          </p:blipFill>
          <p:spPr>
            <a:xfrm>
              <a:off x="10185400" y="1443401"/>
              <a:ext cx="1370286" cy="2489955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5400" y="772119"/>
              <a:ext cx="1359050" cy="717540"/>
            </a:xfrm>
            <a:prstGeom prst="rect">
              <a:avLst/>
            </a:prstGeom>
          </p:spPr>
        </p:pic>
      </p:grpSp>
      <p:sp>
        <p:nvSpPr>
          <p:cNvPr id="12" name="Rectangle 11">
            <a:hlinkClick r:id="" action="ppaction://customshow?id=9&amp;return=true"/>
            <a:extLst>
              <a:ext uri="{FF2B5EF4-FFF2-40B4-BE49-F238E27FC236}">
                <a16:creationId xmlns:a16="http://schemas.microsoft.com/office/drawing/2014/main" id="{0879BF87-51DD-4F7D-AE12-AB59FE3937E2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image19.png">
            <a:extLst>
              <a:ext uri="{FF2B5EF4-FFF2-40B4-BE49-F238E27FC236}">
                <a16:creationId xmlns:a16="http://schemas.microsoft.com/office/drawing/2014/main" id="{00000000-0008-0000-0100-00002D000000}"/>
              </a:ext>
            </a:extLst>
          </p:cNvPr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2329767" y="3340416"/>
            <a:ext cx="1672896" cy="532843"/>
          </a:xfrm>
          <a:prstGeom prst="rect">
            <a:avLst/>
          </a:prstGeom>
          <a:noFill/>
        </p:spPr>
      </p:pic>
      <p:sp>
        <p:nvSpPr>
          <p:cNvPr id="14" name="ZoneTexte 13">
            <a:hlinkClick r:id="rId6" action="ppaction://hlinksldjump"/>
            <a:extLst>
              <a:ext uri="{FF2B5EF4-FFF2-40B4-BE49-F238E27FC236}">
                <a16:creationId xmlns:a16="http://schemas.microsoft.com/office/drawing/2014/main" id="{E908FAAB-551B-4188-B78A-8B5AD7229DBC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9B851B7-C166-46DE-999B-D47FDE7328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28249" y="411109"/>
            <a:ext cx="105071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endParaRPr lang="en-US" sz="12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-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cardiac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muscle</a:t>
            </a:r>
            <a:endParaRPr lang="fr-FR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dimension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x2x15 mm</a:t>
            </a:r>
            <a:r>
              <a:rPr lang="fr-FR" sz="1200" b="0" i="0" u="none" strike="noStrike" cap="none" spc="0" baseline="3000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résolution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cellular, </a:t>
            </a:r>
            <a:r>
              <a:rPr lang="fr-FR" sz="12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tissular</a:t>
            </a: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collagen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</a:t>
            </a: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no fluorescent probe</a:t>
            </a:r>
            <a:endParaRPr lang="fr-FR" sz="12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CUBIC-L/R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lang="fr-FR" sz="1200" b="0" i="0" u="sng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11 </a:t>
            </a:r>
            <a:r>
              <a:rPr lang="fr-FR" sz="12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fr-FR" sz="1200" b="0" i="0" u="sng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immunolabelling</a:t>
            </a:r>
            <a:r>
              <a:rPr lang="fr-FR" sz="1200" b="0" i="0" u="sng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no</a:t>
            </a:r>
            <a:endParaRPr lang="fr-FR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2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Bibliography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i-FI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Susaki, E.A., Tainaka, K., Perrin, D., Yukinaga, H., Kuno, A. &amp;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Ueda, H.R. (2015) Advanced CUBIC protocols for whole-brain and whole-body clearing and imaging.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Protocols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10(11), 1709–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1727. Pichon J,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Ledevin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Larcher T, Jamme F,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Rouger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Dubreil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L. Label-free 3D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cardiac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fibrosis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muscular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dystrophy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SHG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cleared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 Biol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2022 Mar;114(3):91-103</a:t>
            </a:r>
            <a:endParaRPr lang="fr-FR" sz="12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Type  ; </a:t>
            </a:r>
            <a:r>
              <a:rPr lang="fr-FR" sz="120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Multiphoton</a:t>
            </a:r>
            <a:r>
              <a:rPr lang="fr-FR" sz="1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A1RMP, </a:t>
            </a:r>
            <a:r>
              <a:rPr lang="fr-FR" sz="1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right; objective X25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MP1300 immersion objective (NA 1.10) WD 2.0 mm</a:t>
            </a:r>
            <a:endParaRPr lang="fr-FR" sz="12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min for </a:t>
            </a:r>
            <a:r>
              <a:rPr lang="fr-FR" sz="1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0.176x1x0,176 mm</a:t>
            </a:r>
            <a:r>
              <a:rPr lang="fr-FR" sz="1200" i="0" u="none" strike="noStrike" cap="none" spc="0" baseline="3000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120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sz="1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0,5µm, resonnant scanner 1024X1024, 15 frames/sec, av16</a:t>
            </a:r>
            <a:endParaRPr lang="fr-FR" sz="1200" i="0" u="none" strike="noStrike" cap="none" spc="0" baseline="3000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lang="fr-FR" sz="1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4Go, </a:t>
            </a:r>
            <a:r>
              <a:rPr lang="fr-FR" sz="120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fr-FR" sz="1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20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backward</a:t>
            </a:r>
            <a:r>
              <a:rPr lang="fr-FR" sz="1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20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lang="fr-FR" sz="1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SHG (2 channels)</a:t>
            </a:r>
          </a:p>
          <a:p>
            <a:pPr>
              <a:defRPr/>
            </a:pP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2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3D volume of SHG, 3D volume segmented objects, 3D elongation objects, and 3D orientation objects were determined using the GA3 module in the NIS-Elements software package (5.30.03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Nikon Instruments Inc., Nikon Europe B.V.). Orientation J can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Fiji software)</a:t>
            </a:r>
            <a:endParaRPr lang="fr-FR" sz="12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informations about :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blocking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if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mounting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 are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fr-FR" sz="12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lang="fr-FR" sz="12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200" b="1" i="1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19.png">
            <a:extLst>
              <a:ext uri="{FF2B5EF4-FFF2-40B4-BE49-F238E27FC236}">
                <a16:creationId xmlns:a16="http://schemas.microsoft.com/office/drawing/2014/main" id="{D4065F7F-D0EF-4B93-8F40-7073F27A6582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2191745" y="3228278"/>
            <a:ext cx="1672896" cy="532843"/>
          </a:xfrm>
          <a:prstGeom prst="rect">
            <a:avLst/>
          </a:prstGeom>
          <a:noFill/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033870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/>
              <a:tblGrid>
                <a:gridCol w="7052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 – muscle – label free (FP, SHG,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autofluorescence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 </a:t>
                      </a: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Laurence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Dubreil</a:t>
                      </a:r>
                      <a:endParaRPr lang="fr-F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 bwMode="auto">
          <a:xfrm>
            <a:off x="1837944" y="617359"/>
            <a:ext cx="7644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Collagen accumulation is an important pathological feature of dystrophic muscle. The aim of muscle clearing is 3D collagen organization analysis by Second Harmonic Generation microscopy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78869" y="617359"/>
            <a:ext cx="1157288" cy="3509963"/>
          </a:xfrm>
          <a:prstGeom prst="rect">
            <a:avLst/>
          </a:prstGeom>
        </p:spPr>
      </p:pic>
      <p:sp>
        <p:nvSpPr>
          <p:cNvPr id="8" name="Rectangle 7">
            <a:hlinkClick r:id="" action="ppaction://customshow?id=9&amp;return=true"/>
            <a:extLst>
              <a:ext uri="{FF2B5EF4-FFF2-40B4-BE49-F238E27FC236}">
                <a16:creationId xmlns:a16="http://schemas.microsoft.com/office/drawing/2014/main" id="{70A16586-159A-443D-935E-80B2BFB37B5D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ZoneTexte 10">
            <a:hlinkClick r:id="rId6" action="ppaction://hlinksldjump"/>
            <a:extLst>
              <a:ext uri="{FF2B5EF4-FFF2-40B4-BE49-F238E27FC236}">
                <a16:creationId xmlns:a16="http://schemas.microsoft.com/office/drawing/2014/main" id="{B061BC2B-C294-4FEA-84A1-06688942431F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701797F-EE0F-4A87-80C5-FDFF5D573E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409" y="454358"/>
            <a:ext cx="12191999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of the complex interconnections between afferent lymphatics and blood vessels, perifollicular macrophages, follicular B cells and efferent blood vessels in inverted swine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node.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- </a:t>
            </a:r>
            <a:r>
              <a:rPr lang="fr-FR" sz="1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fr-FR" sz="1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Node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dimension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10x7x3mm</a:t>
            </a:r>
            <a:r>
              <a:rPr lang="fr-FR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thick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section of a large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(10x5x2 mm</a:t>
            </a:r>
            <a:r>
              <a:rPr lang="fr-FR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cellular,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tissular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fr-F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vessels</a:t>
            </a:r>
            <a:r>
              <a:rPr lang="fr-F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macrophages, </a:t>
            </a:r>
            <a:r>
              <a:rPr lang="fr-F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collagen</a:t>
            </a:r>
            <a:r>
              <a:rPr lang="fr-F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trabecule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fluorescent probe  : Alexa fluor 488, Alexa fluor 555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iDISCO</a:t>
            </a:r>
            <a:r>
              <a:rPr lang="fr-FR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   21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fr-FR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immunolabelling</a:t>
            </a:r>
            <a:r>
              <a:rPr kumimoji="0" lang="fr-FR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fr-FR" sz="14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Dubreil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Ledevin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Hervet C, Menard D, Philippe C, Michel FJ, Larcher T,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Meurens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F,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Bertho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 The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Conduit System of the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Inverted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Front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Immunol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2022 Jun 6;13:869384.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Type  ; 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Multiphoton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A1RMP,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right; objective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X25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MP1300 immersion objective (NA 1.10) WD 2.0 mm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min for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0.176x1x0,176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kumimoji="0" lang="fr-FR" sz="14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fr-FR" sz="1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0,5µm, </a:t>
            </a:r>
            <a:r>
              <a:rPr kumimoji="0" lang="fr-FR" sz="1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resonnant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scanner 1024X1024, 15 frames/sec, av16</a:t>
            </a:r>
            <a:endParaRPr kumimoji="0" lang="fr-FR" sz="140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4Go, 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fluorescence in 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backward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SHG </a:t>
            </a:r>
            <a:r>
              <a:rPr lang="fr-F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SHG (3 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channels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fr-FR" sz="14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reconstruction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(5.30.03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Nikon Instruments Inc., Nikon Europe B.V.).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Please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informations about :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did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blocking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steps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if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mounting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others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353364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 –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lymph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Node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Fluorescent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Immunolabeling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(CD69, CD31)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Laurence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Dubreil</a:t>
                      </a:r>
                      <a:endParaRPr lang="fr-F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740" y="1045547"/>
            <a:ext cx="2726343" cy="2771851"/>
          </a:xfrm>
          <a:prstGeom prst="rect">
            <a:avLst/>
          </a:prstGeom>
        </p:spPr>
      </p:pic>
      <p:sp>
        <p:nvSpPr>
          <p:cNvPr id="7" name="Rectangle 6">
            <a:hlinkClick r:id="" action="ppaction://customshow?id=7&amp;return=true"/>
            <a:extLst>
              <a:ext uri="{FF2B5EF4-FFF2-40B4-BE49-F238E27FC236}">
                <a16:creationId xmlns:a16="http://schemas.microsoft.com/office/drawing/2014/main" id="{38CBD228-9772-4DE2-AF98-6619F3365347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customshow?id=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" name="image5.png">
            <a:extLst>
              <a:ext uri="{FF2B5EF4-FFF2-40B4-BE49-F238E27FC236}">
                <a16:creationId xmlns:a16="http://schemas.microsoft.com/office/drawing/2014/main" id="{750F7484-71D6-4A75-92AA-ABDAD448677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9038" y="3547398"/>
            <a:ext cx="1392000" cy="540000"/>
          </a:xfrm>
          <a:prstGeom prst="rect">
            <a:avLst/>
          </a:prstGeom>
          <a:noFill/>
        </p:spPr>
      </p:pic>
      <p:pic>
        <p:nvPicPr>
          <p:cNvPr id="10" name="image7.png">
            <a:extLst>
              <a:ext uri="{FF2B5EF4-FFF2-40B4-BE49-F238E27FC236}">
                <a16:creationId xmlns:a16="http://schemas.microsoft.com/office/drawing/2014/main" id="{46AB3BAF-2088-4ADD-BA84-8B54ECACEB95}"/>
              </a:ext>
            </a:extLst>
          </p:cNvPr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4051038" y="3594721"/>
            <a:ext cx="962025" cy="495300"/>
          </a:xfrm>
          <a:prstGeom prst="rect">
            <a:avLst/>
          </a:prstGeom>
          <a:noFill/>
        </p:spPr>
      </p:pic>
      <p:sp>
        <p:nvSpPr>
          <p:cNvPr id="11" name="ZoneTexte 10">
            <a:hlinkClick r:id="rId6" action="ppaction://hlinksldjump"/>
            <a:extLst>
              <a:ext uri="{FF2B5EF4-FFF2-40B4-BE49-F238E27FC236}">
                <a16:creationId xmlns:a16="http://schemas.microsoft.com/office/drawing/2014/main" id="{185ADD19-08E1-4C8F-9762-7E08E6C206E6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57E8B2B-29CD-42D3-819C-84FE80A5DE2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81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59" y="411110"/>
            <a:ext cx="116139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caracterization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floral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organ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abscission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Flower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dimension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LxHxW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cellular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cellulose,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lignin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fluorescent probes : fluorescent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brightener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28, Basic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Fuchsin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Clearsee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ovn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fr-FR" sz="12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ovn</a:t>
            </a:r>
            <a:endParaRPr kumimoji="0" lang="fr-FR" sz="1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0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Floral organ abscission in Arabidopsis requires the combined activities of three TALE homeodomain transcription factors (Crick et al.)</a:t>
            </a:r>
          </a:p>
          <a:p>
            <a:pPr>
              <a:defRPr/>
            </a:pP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Experimental Botany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Volume 73, Issue 18, 18 October 2022, Pages 6150–6169,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https://doi.org/10.1093/jxb/erac255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 protocol for combining fluorescent proteins with histological stains for diverse cell wall component (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Ursache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al.)</a:t>
            </a:r>
          </a:p>
          <a:p>
            <a:pPr lvl="0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J. 2018 Jan;93(2):399-412.doi: 10.1111/tpj.13784. PMID: 29171896 DOI: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10.1111/tpj.13784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ClearSee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rapid optical clearing reagent for whole-plant fluorescence imaging (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Kurihara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Development. 2015 Dec 1;142(23):4168-79.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10.1242/dev.127613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Epub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2015 Oct 22.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inverted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Zeiss Observer Z1 spectral confocal laser microscope LSM 710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40x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(506179, NA: 1.3, WD: 210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3072x 2048, voxel size : 0.5x0.5x1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plastic baskets to transfer samples from well to well to preserve samples.</a:t>
            </a:r>
          </a:p>
          <a:p>
            <a:pPr lvl="0"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double-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adhesive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tape as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spacers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756958"/>
              </p:ext>
            </p:extLst>
          </p:nvPr>
        </p:nvGraphicFramePr>
        <p:xfrm>
          <a:off x="367862" y="83518"/>
          <a:ext cx="1140372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Arabidopsis thaliana/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flower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/lignine and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cellwall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staining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lignine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autofluorescence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Katia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Belcram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" action="ppaction://customshow?id=11&amp;return=true"/>
            <a:extLst>
              <a:ext uri="{FF2B5EF4-FFF2-40B4-BE49-F238E27FC236}">
                <a16:creationId xmlns:a16="http://schemas.microsoft.com/office/drawing/2014/main" id="{700C13B0-A8AE-D486-B283-A8E647B514F7}"/>
              </a:ext>
            </a:extLst>
          </p:cNvPr>
          <p:cNvSpPr/>
          <p:nvPr/>
        </p:nvSpPr>
        <p:spPr>
          <a:xfrm>
            <a:off x="5574223" y="6302062"/>
            <a:ext cx="1043554" cy="52322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D7D9FD-1681-4479-87AA-6D280868D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359" y="1138495"/>
            <a:ext cx="3600000" cy="19005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79AEA5D-A4B6-4DEA-8FFB-3F00ED7BB4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461" t="32831" r="36796" b="40031"/>
          <a:stretch/>
        </p:blipFill>
        <p:spPr>
          <a:xfrm>
            <a:off x="2641603" y="2881869"/>
            <a:ext cx="556054" cy="5181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EEFD6A-58AC-4FB3-B18A-C159C4E964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9132" b="73984"/>
          <a:stretch/>
        </p:blipFill>
        <p:spPr>
          <a:xfrm>
            <a:off x="3197657" y="2903299"/>
            <a:ext cx="666750" cy="49673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1BA15CE-A7A7-4464-8BD1-C3A8DB5AF280}"/>
              </a:ext>
            </a:extLst>
          </p:cNvPr>
          <p:cNvSpPr txBox="1"/>
          <p:nvPr/>
        </p:nvSpPr>
        <p:spPr>
          <a:xfrm>
            <a:off x="7345082" y="6362670"/>
            <a:ext cx="4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2BBB456-FB67-45D4-A528-8603C86F34EF}"/>
              </a:ext>
            </a:extLst>
          </p:cNvPr>
          <p:cNvGrpSpPr/>
          <p:nvPr/>
        </p:nvGrpSpPr>
        <p:grpSpPr>
          <a:xfrm>
            <a:off x="5668116" y="601678"/>
            <a:ext cx="1892119" cy="369332"/>
            <a:chOff x="5522033" y="563703"/>
            <a:chExt cx="1892119" cy="369332"/>
          </a:xfrm>
        </p:grpSpPr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id="{DD4C7F8B-28E2-4D19-8057-39829DDD0E97}"/>
                </a:ext>
              </a:extLst>
            </p:cNvPr>
            <p:cNvSpPr/>
            <p:nvPr/>
          </p:nvSpPr>
          <p:spPr>
            <a:xfrm rot="16200000">
              <a:off x="7226462" y="675865"/>
              <a:ext cx="148463" cy="22691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25A14C8-D36C-49F6-894C-573F2485E5AD}"/>
                </a:ext>
              </a:extLst>
            </p:cNvPr>
            <p:cNvSpPr txBox="1"/>
            <p:nvPr/>
          </p:nvSpPr>
          <p:spPr>
            <a:xfrm>
              <a:off x="5522033" y="563703"/>
              <a:ext cx="1823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next</a:t>
              </a:r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sheet</a:t>
              </a:r>
              <a:endParaRPr lang="fr-F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ZoneTexte 15">
            <a:hlinkClick r:id="rId8" action="ppaction://hlinksldjump"/>
            <a:extLst>
              <a:ext uri="{FF2B5EF4-FFF2-40B4-BE49-F238E27FC236}">
                <a16:creationId xmlns:a16="http://schemas.microsoft.com/office/drawing/2014/main" id="{5BDA6E33-CCE8-4422-A69B-BD8C30BF87B5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E3F5766-DBBD-4617-8599-815D35C5CD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44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59" y="411110"/>
            <a:ext cx="1161393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caracterization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embryo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Embryo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intact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seeds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dimension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LxHxW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cellular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cellulose</a:t>
            </a:r>
          </a:p>
          <a:p>
            <a:pPr lvl="0"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fluorescent probes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fluorescent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brightener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 </a:t>
            </a:r>
            <a:r>
              <a:rPr kumimoji="0" lang="fr-FR" sz="12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kumimoji="0" lang="fr-FR" sz="1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Studying Cell Division Plane Positioning in Early-Stage Embryos (Belcram et al.)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 Mol Biol. 2022;2382:141-154.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10.1007/978-1-0716-1744-1_9. PMID: </a:t>
            </a:r>
            <a:r>
              <a: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34705238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DOI: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10.1007/978-1-0716-1744-1_9 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geometry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symmetric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asymmetric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division plane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arabidopsis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embryos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Moukhtar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al.)</a:t>
            </a:r>
          </a:p>
          <a:p>
            <a:pPr lvl="0">
              <a:defRPr/>
            </a:pP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PLOS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15:e1006771. </a:t>
            </a:r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https://doi.org/10.1371/journal.pcbi.1006771, PMID: 30742612</a:t>
            </a:r>
          </a:p>
          <a:p>
            <a:pPr lvl="0">
              <a:defRPr/>
            </a:pP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Large-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computer modeling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reveal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hidden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regularities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behind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division patterns in Arabidopsis thaliana 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embryogenesis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(Laruelle et al.)</a:t>
            </a: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eLife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29, 2022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https://doi.org/10.7554/eLife.79224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inverted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Zeiss Observer Z1 spectral confocal laser microscope LSM 710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40x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(506179, NA: 1.3, WD: 210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m)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5-15’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512x256-512x…, voxel size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0.35x0.35x0.35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Segmentation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morpholibJ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(FIJI)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size,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morphology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lineage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plastic baskets to transfer samples from well to well to preserve samples.</a:t>
            </a:r>
          </a:p>
          <a:p>
            <a:pPr lvl="0"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double-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adhesive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tape as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spacers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191537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Arabidopsis thaliana/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embryo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cellwall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staining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Katia</a:t>
                      </a:r>
                      <a:r>
                        <a:rPr lang="fr-FR" sz="1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Belcram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" action="ppaction://customshow?id=12&amp;return=true"/>
            <a:extLst>
              <a:ext uri="{FF2B5EF4-FFF2-40B4-BE49-F238E27FC236}">
                <a16:creationId xmlns:a16="http://schemas.microsoft.com/office/drawing/2014/main" id="{700C13B0-A8AE-D486-B283-A8E647B514F7}"/>
              </a:ext>
            </a:extLst>
          </p:cNvPr>
          <p:cNvSpPr/>
          <p:nvPr/>
        </p:nvSpPr>
        <p:spPr>
          <a:xfrm>
            <a:off x="5578425" y="6287856"/>
            <a:ext cx="1043554" cy="52322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Protocol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EEFD6A-58AC-4FB3-B18A-C159C4E96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132" b="73984"/>
          <a:stretch/>
        </p:blipFill>
        <p:spPr>
          <a:xfrm>
            <a:off x="3507992" y="2933460"/>
            <a:ext cx="666750" cy="4967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19075C-4159-4E7B-8155-FE06DC567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975" y="767448"/>
            <a:ext cx="2520000" cy="252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D63AC5-9170-4E64-9DF7-401B53B598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61" t="32831" r="36796" b="40031"/>
          <a:stretch/>
        </p:blipFill>
        <p:spPr>
          <a:xfrm>
            <a:off x="2992671" y="2913221"/>
            <a:ext cx="556054" cy="518161"/>
          </a:xfrm>
          <a:prstGeom prst="rect">
            <a:avLst/>
          </a:prstGeom>
        </p:spPr>
      </p:pic>
      <p:sp>
        <p:nvSpPr>
          <p:cNvPr id="11" name="ZoneTexte 10">
            <a:hlinkClick r:id="rId6" action="ppaction://hlinksldjump"/>
            <a:extLst>
              <a:ext uri="{FF2B5EF4-FFF2-40B4-BE49-F238E27FC236}">
                <a16:creationId xmlns:a16="http://schemas.microsoft.com/office/drawing/2014/main" id="{4499D195-8CEE-4D22-9BA8-733594004CE2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E5CB930-4D18-4992-B763-6D4FCD2475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E89A18-1535-49B1-87C6-2077BE36572D}"/>
              </a:ext>
            </a:extLst>
          </p:cNvPr>
          <p:cNvSpPr/>
          <p:nvPr/>
        </p:nvSpPr>
        <p:spPr>
          <a:xfrm>
            <a:off x="277483" y="256865"/>
            <a:ext cx="1163703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 for </a:t>
            </a: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iDISCO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 clearing and </a:t>
            </a: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immunostaning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toto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iDISCO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clearing protocole and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immunolabeling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a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(10x7x3mm</a:t>
            </a:r>
            <a:r>
              <a:rPr lang="fr-FR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section of a large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lymph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(10x5x2 mm</a:t>
            </a:r>
            <a:r>
              <a:rPr lang="fr-FR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PBS/4% PFA at 4°C,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overnight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PBS at room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(RT) 30 min, 3 times. 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dehydration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water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 serial solutions:20%, 40%, 60%, 80%, 100%, 1 h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Thereafter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dehydrated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1h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overnight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incubation,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66%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dichloromethane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(Sigma-Aldrich)/33%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RT.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twice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RT. </a:t>
            </a:r>
            <a:r>
              <a:rPr lang="fr-F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optional</a:t>
            </a:r>
            <a:r>
              <a:rPr lang="fr-F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fr-FR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bleaching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chilled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fresh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5% H</a:t>
            </a:r>
            <a:r>
              <a:rPr lang="fr-F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volume 30% H</a:t>
            </a:r>
            <a:r>
              <a:rPr lang="fr-F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5 volumes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overnight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4°C. 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rehydration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obtained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methanol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water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 serial solutions: 80%, 60%, 40%, 20%, 1 h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RT and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twice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PBS 0.2% tritonX100 at RT 1 h.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incubated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2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37°C in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permeabilization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solution (0.2% Triton, 20% DMSO, 0.3M Glycine, 0.05% sodium azide in PBS)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incubated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37°C blocking solution (0.2% Triton, 10% DMSO, 6%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goat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6%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swine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0.05% sodium azide in PBS). 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incubated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7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37°C in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solutions (PBS/Tween, 0.01% sodium azide, 10 µg/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heparin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10% DMSO, 3% horse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3%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swine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serum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100 µg/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saponin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PBS). </a:t>
            </a:r>
            <a:endParaRPr lang="fr-F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220DDC-BC50-42E3-A71A-4C0825CC0E2D}"/>
              </a:ext>
            </a:extLst>
          </p:cNvPr>
          <p:cNvSpPr txBox="1"/>
          <p:nvPr/>
        </p:nvSpPr>
        <p:spPr>
          <a:xfrm>
            <a:off x="11343755" y="253462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</a:p>
        </p:txBody>
      </p:sp>
      <p:sp>
        <p:nvSpPr>
          <p:cNvPr id="9" name="ZoneTexte 8">
            <a:hlinkClick r:id="rId3" action="ppaction://hlinksldjump"/>
            <a:extLst>
              <a:ext uri="{FF2B5EF4-FFF2-40B4-BE49-F238E27FC236}">
                <a16:creationId xmlns:a16="http://schemas.microsoft.com/office/drawing/2014/main" id="{23DFA832-941B-4BDA-ADE0-4F739906BA35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30DE27-225D-4B8D-B2F4-43A4FBAF3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B62CC5-74BF-4431-9D3E-1C8911C8B840}"/>
              </a:ext>
            </a:extLst>
          </p:cNvPr>
          <p:cNvGrpSpPr/>
          <p:nvPr/>
        </p:nvGrpSpPr>
        <p:grpSpPr>
          <a:xfrm>
            <a:off x="277483" y="6416469"/>
            <a:ext cx="1892119" cy="369332"/>
            <a:chOff x="5522033" y="563703"/>
            <a:chExt cx="1892119" cy="369332"/>
          </a:xfrm>
        </p:grpSpPr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id="{0BF81E49-BB13-4A69-A8B7-C8A7BFAA7B3C}"/>
                </a:ext>
              </a:extLst>
            </p:cNvPr>
            <p:cNvSpPr/>
            <p:nvPr/>
          </p:nvSpPr>
          <p:spPr>
            <a:xfrm rot="16200000">
              <a:off x="7226462" y="675865"/>
              <a:ext cx="148463" cy="22691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34514E29-7C2D-41DA-A0C3-C79EA920DB52}"/>
                </a:ext>
              </a:extLst>
            </p:cNvPr>
            <p:cNvSpPr txBox="1"/>
            <p:nvPr/>
          </p:nvSpPr>
          <p:spPr>
            <a:xfrm>
              <a:off x="5522033" y="563703"/>
              <a:ext cx="1823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next</a:t>
              </a:r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sheet</a:t>
              </a:r>
              <a:endParaRPr lang="fr-F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220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D4C1F3-40FF-4583-B9BE-2B6D8DF8CE88}"/>
              </a:ext>
            </a:extLst>
          </p:cNvPr>
          <p:cNvSpPr/>
          <p:nvPr/>
        </p:nvSpPr>
        <p:spPr>
          <a:xfrm>
            <a:off x="189781" y="-79653"/>
            <a:ext cx="116974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fr-FR" dirty="0">
              <a:effectLst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Samples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washed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in PBS 0.1% tween 80, for 4-5 times,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during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days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at RT.</a:t>
            </a:r>
            <a:endParaRPr lang="fr-FR" dirty="0">
              <a:effectLst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Secondary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antibodies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incubated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staining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solution for 7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days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at 37°C. </a:t>
            </a:r>
            <a:endParaRPr lang="fr-FR" dirty="0">
              <a:effectLst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Finally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samples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were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washed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5 times at RT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during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days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in PBS/tween, 10 µg/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heparin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Clearing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sample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was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performed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using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methanol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in water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increasing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concentration serial solutions:20%, 40%, 60%, 80%, 2x100%, 1 h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each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, minimum 3 h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66%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dichloromethane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(Sigma-Aldrich)/33%, 2x15 min in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dichloromethane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(Sigma-Aldrich) and minimum 3h in </a:t>
            </a:r>
            <a:r>
              <a:rPr lang="fr-FR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benzylether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(Sigma-Aldrich).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fr-FR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9BE258-E25B-4A52-8930-2AEEC4DE9948}"/>
              </a:ext>
            </a:extLst>
          </p:cNvPr>
          <p:cNvSpPr txBox="1"/>
          <p:nvPr/>
        </p:nvSpPr>
        <p:spPr>
          <a:xfrm>
            <a:off x="11343755" y="253462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7" name="ZoneTexte 6">
            <a:hlinkClick r:id="rId3" action="ppaction://hlinksldjump"/>
            <a:extLst>
              <a:ext uri="{FF2B5EF4-FFF2-40B4-BE49-F238E27FC236}">
                <a16:creationId xmlns:a16="http://schemas.microsoft.com/office/drawing/2014/main" id="{968175C5-AA3F-475F-9CF9-1486B5E52B32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7D333E6-076B-4874-91F7-C0497A7C00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61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5513C5-DF3C-4CFB-BAC3-DB5F31F3088C}"/>
              </a:ext>
            </a:extLst>
          </p:cNvPr>
          <p:cNvSpPr/>
          <p:nvPr/>
        </p:nvSpPr>
        <p:spPr>
          <a:xfrm>
            <a:off x="320615" y="291175"/>
            <a:ext cx="117304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 CUBIC-L/R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1-Samples were collected and transferred to tubes containing 4% paraformaldehyde for fixation and storage at 4°C. 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2-Fixed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were transversally cut into 2-mm thick sections for CUBIC clearing.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Tissue transparency was obtained by using two successive hydrophilic reagents: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CUBIC-L (T3740, TCI), 7 days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1-methylimidazole for decolorization and aliphatic diol for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delipidation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and CUBIC-R, 3 days (T3741, TCI) with N-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methylnicotinamide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refractive index matching (1.52) to minimize light scattering inside the tissue and antipyrine to avoid tissue shrinkage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Tainaka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2018). 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2-1 Sections of fixed hearts were washed in PBS for 24 h at room temperature (RT) and incubated with CUBIC-L for 7 days with gentle shaking at 37°C. 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2-2 Delipidated samples were washed in PBS and incubated with CUBIC-R with gentle shaking at RT for 3 days. All steps of the clearing procedure were performed in a 24-well culture plate containing at least 1.5 ml of solution. 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2-3 Cleared sample section was mounting in CUBIC-R between slide and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coverslide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using spacers.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2-4 TDE (2-Thiodiethanol) was deposited between 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coverslide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objective.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hlinkClick r:id="rId3" action="ppaction://hlinksldjump"/>
            <a:extLst>
              <a:ext uri="{FF2B5EF4-FFF2-40B4-BE49-F238E27FC236}">
                <a16:creationId xmlns:a16="http://schemas.microsoft.com/office/drawing/2014/main" id="{CF1E9E34-7FC0-4C48-8ADF-A7045A4DEE65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AE3BD1-DA83-464F-A33F-8B688C939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1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240403" y="-2211"/>
          <a:ext cx="9708064" cy="6860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773" imgH="5667202" progId="AcroExch.Document.DC">
                  <p:embed/>
                </p:oleObj>
              </mc:Choice>
              <mc:Fallback>
                <p:oleObj name="Acrobat Document" r:id="rId2" imgW="8019773" imgH="5667202" progId="AcroExch.Document.DC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 bwMode="auto">
                      <a:xfrm>
                        <a:off x="1240403" y="-2211"/>
                        <a:ext cx="9708064" cy="6860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8BDD67B8-394D-46F3-932A-9A7C55D28B98}"/>
              </a:ext>
            </a:extLst>
          </p:cNvPr>
          <p:cNvSpPr txBox="1"/>
          <p:nvPr/>
        </p:nvSpPr>
        <p:spPr>
          <a:xfrm>
            <a:off x="11343755" y="253462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</a:p>
        </p:txBody>
      </p:sp>
      <p:sp>
        <p:nvSpPr>
          <p:cNvPr id="7" name="ZoneTexte 6">
            <a:hlinkClick r:id="rId4" action="ppaction://hlinksldjump"/>
            <a:extLst>
              <a:ext uri="{FF2B5EF4-FFF2-40B4-BE49-F238E27FC236}">
                <a16:creationId xmlns:a16="http://schemas.microsoft.com/office/drawing/2014/main" id="{29F90354-9684-4421-921F-1ECE72E8AFB2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99CBC7-8CA2-48C9-9C8B-350882569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5DDDCA07-D004-4684-BD39-536F87626DB6}"/>
              </a:ext>
            </a:extLst>
          </p:cNvPr>
          <p:cNvGrpSpPr/>
          <p:nvPr/>
        </p:nvGrpSpPr>
        <p:grpSpPr>
          <a:xfrm>
            <a:off x="277483" y="6416469"/>
            <a:ext cx="1892119" cy="369332"/>
            <a:chOff x="5522033" y="563703"/>
            <a:chExt cx="1892119" cy="369332"/>
          </a:xfrm>
        </p:grpSpPr>
        <p:sp>
          <p:nvSpPr>
            <p:cNvPr id="10" name="Flèche : bas 9">
              <a:extLst>
                <a:ext uri="{FF2B5EF4-FFF2-40B4-BE49-F238E27FC236}">
                  <a16:creationId xmlns:a16="http://schemas.microsoft.com/office/drawing/2014/main" id="{21DA968C-5E6A-488B-86FA-13B4CFEF7860}"/>
                </a:ext>
              </a:extLst>
            </p:cNvPr>
            <p:cNvSpPr/>
            <p:nvPr/>
          </p:nvSpPr>
          <p:spPr>
            <a:xfrm rot="16200000">
              <a:off x="7226462" y="675865"/>
              <a:ext cx="148463" cy="22691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C4E055D-33A9-4F88-9075-9C9E7F1D0FCA}"/>
                </a:ext>
              </a:extLst>
            </p:cNvPr>
            <p:cNvSpPr txBox="1"/>
            <p:nvPr/>
          </p:nvSpPr>
          <p:spPr>
            <a:xfrm>
              <a:off x="5522033" y="563703"/>
              <a:ext cx="1823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next</a:t>
              </a:r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sheet</a:t>
              </a:r>
              <a:endParaRPr lang="fr-F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se anatomy, illustration - Stock Image - C047/1855 - Science Photo  Library">
            <a:extLst>
              <a:ext uri="{FF2B5EF4-FFF2-40B4-BE49-F238E27FC236}">
                <a16:creationId xmlns:a16="http://schemas.microsoft.com/office/drawing/2014/main" id="{9B8AFBD1-FF5B-ECF8-F12A-6778AB8A9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80" t="15941" r="9338" b="16863"/>
          <a:stretch/>
        </p:blipFill>
        <p:spPr bwMode="auto">
          <a:xfrm flipH="1">
            <a:off x="3949928" y="3641701"/>
            <a:ext cx="3147883" cy="157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3">
            <a:hlinkClick r:id="rId5" action="ppaction://hlinksldjump"/>
            <a:extLst>
              <a:ext uri="{FF2B5EF4-FFF2-40B4-BE49-F238E27FC236}">
                <a16:creationId xmlns:a16="http://schemas.microsoft.com/office/drawing/2014/main" id="{3B643416-5D5B-5230-5B6E-13137FFFC7B6}"/>
              </a:ext>
            </a:extLst>
          </p:cNvPr>
          <p:cNvCxnSpPr>
            <a:cxnSpLocks/>
            <a:endCxn id="71" idx="2"/>
          </p:cNvCxnSpPr>
          <p:nvPr/>
        </p:nvCxnSpPr>
        <p:spPr>
          <a:xfrm flipH="1" flipV="1">
            <a:off x="6151463" y="2547341"/>
            <a:ext cx="366224" cy="15624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75CB404-9A10-8B27-D646-5CD636AFF2D0}"/>
              </a:ext>
            </a:extLst>
          </p:cNvPr>
          <p:cNvCxnSpPr>
            <a:cxnSpLocks/>
          </p:cNvCxnSpPr>
          <p:nvPr/>
        </p:nvCxnSpPr>
        <p:spPr>
          <a:xfrm flipH="1" flipV="1">
            <a:off x="3175107" y="3385522"/>
            <a:ext cx="2551815" cy="6079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4F01771-CE38-BCA5-BE8D-A912325AB848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6290932" y="2398313"/>
            <a:ext cx="3027088" cy="2028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1">
            <a:extLst>
              <a:ext uri="{FF2B5EF4-FFF2-40B4-BE49-F238E27FC236}">
                <a16:creationId xmlns:a16="http://schemas.microsoft.com/office/drawing/2014/main" id="{594D5D8A-549B-C5FA-DB6A-270454343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8635" y="2166390"/>
            <a:ext cx="1016025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DF3EBD62-DF82-F07F-05ED-92A2A05D6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9927" y="1364241"/>
            <a:ext cx="1237113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</a:t>
            </a:r>
            <a:r>
              <a:rPr lang="fr-FR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Nervous</a:t>
            </a: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95364D62-10A7-C7CC-4DAC-0D45C42EE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89" y="3038096"/>
            <a:ext cx="1320884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Adrenal</a:t>
            </a:r>
            <a:endParaRPr lang="fr-FR" alt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0BDC7CD-0DEA-4D4E-8919-2DE0D6A5D5A9}"/>
              </a:ext>
            </a:extLst>
          </p:cNvPr>
          <p:cNvCxnSpPr>
            <a:cxnSpLocks/>
          </p:cNvCxnSpPr>
          <p:nvPr/>
        </p:nvCxnSpPr>
        <p:spPr>
          <a:xfrm flipH="1" flipV="1">
            <a:off x="5614992" y="4443689"/>
            <a:ext cx="830324" cy="7931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11">
            <a:extLst>
              <a:ext uri="{FF2B5EF4-FFF2-40B4-BE49-F238E27FC236}">
                <a16:creationId xmlns:a16="http://schemas.microsoft.com/office/drawing/2014/main" id="{A10C02A4-99EB-48A5-90E5-25375EA83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705" y="5625417"/>
            <a:ext cx="1324516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Embryon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32D7DE5-0AB6-4348-B9AC-90995082CF95}"/>
              </a:ext>
            </a:extLst>
          </p:cNvPr>
          <p:cNvSpPr txBox="1"/>
          <p:nvPr/>
        </p:nvSpPr>
        <p:spPr>
          <a:xfrm>
            <a:off x="2975675" y="340964"/>
            <a:ext cx="62458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r>
              <a:rPr lang="fr-FR" sz="4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/Rat </a:t>
            </a:r>
            <a:r>
              <a:rPr lang="fr-FR" sz="4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organs</a:t>
            </a:r>
            <a:endParaRPr lang="fr-FR" sz="4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221492" y="6362670"/>
            <a:ext cx="2630263" cy="461665"/>
            <a:chOff x="9221492" y="6362670"/>
            <a:chExt cx="2630263" cy="461665"/>
          </a:xfrm>
        </p:grpSpPr>
        <p:sp>
          <p:nvSpPr>
            <p:cNvPr id="17" name="ZoneTexte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28B7E04A-1856-4FF9-A494-9C325F779B4C}"/>
                </a:ext>
              </a:extLst>
            </p:cNvPr>
            <p:cNvSpPr txBox="1"/>
            <p:nvPr/>
          </p:nvSpPr>
          <p:spPr>
            <a:xfrm>
              <a:off x="9221492" y="6362670"/>
              <a:ext cx="2630263" cy="4616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Summary</a:t>
              </a:r>
              <a:endPara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7"/>
            <a:srcRect l="23555" t="2576" r="22624" b="2574"/>
            <a:stretch/>
          </p:blipFill>
          <p:spPr>
            <a:xfrm>
              <a:off x="9449624" y="6393558"/>
              <a:ext cx="408976" cy="399887"/>
            </a:xfrm>
            <a:prstGeom prst="rect">
              <a:avLst/>
            </a:prstGeom>
          </p:spPr>
        </p:pic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6B466D6C-2CE8-4E59-B45F-45B76420CC95}"/>
              </a:ext>
            </a:extLst>
          </p:cNvPr>
          <p:cNvGrpSpPr>
            <a:grpSpLocks/>
          </p:cNvGrpSpPr>
          <p:nvPr/>
        </p:nvGrpSpPr>
        <p:grpSpPr bwMode="auto">
          <a:xfrm>
            <a:off x="2026894" y="5120274"/>
            <a:ext cx="1348687" cy="1528092"/>
            <a:chOff x="1872" y="1257"/>
            <a:chExt cx="2002" cy="1766"/>
          </a:xfrm>
        </p:grpSpPr>
        <p:sp>
          <p:nvSpPr>
            <p:cNvPr id="20" name="Freeform 4">
              <a:hlinkClick r:id="" action="ppaction://customshow?id=13&amp;return=true"/>
              <a:extLst>
                <a:ext uri="{FF2B5EF4-FFF2-40B4-BE49-F238E27FC236}">
                  <a16:creationId xmlns:a16="http://schemas.microsoft.com/office/drawing/2014/main" id="{A96EE237-CB68-4033-B8AF-BB3351458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257"/>
              <a:ext cx="2002" cy="1766"/>
            </a:xfrm>
            <a:custGeom>
              <a:avLst/>
              <a:gdLst>
                <a:gd name="T0" fmla="*/ 21940 w 801"/>
                <a:gd name="T1" fmla="*/ 3857 h 662"/>
                <a:gd name="T2" fmla="*/ 26806 w 801"/>
                <a:gd name="T3" fmla="*/ 3644 h 662"/>
                <a:gd name="T4" fmla="*/ 29823 w 801"/>
                <a:gd name="T5" fmla="*/ 3801 h 662"/>
                <a:gd name="T6" fmla="*/ 30552 w 801"/>
                <a:gd name="T7" fmla="*/ 10327 h 662"/>
                <a:gd name="T8" fmla="*/ 28105 w 801"/>
                <a:gd name="T9" fmla="*/ 14275 h 662"/>
                <a:gd name="T10" fmla="*/ 24281 w 801"/>
                <a:gd name="T11" fmla="*/ 18738 h 662"/>
                <a:gd name="T12" fmla="*/ 20952 w 801"/>
                <a:gd name="T13" fmla="*/ 19285 h 662"/>
                <a:gd name="T14" fmla="*/ 16891 w 801"/>
                <a:gd name="T15" fmla="*/ 23235 h 662"/>
                <a:gd name="T16" fmla="*/ 8903 w 801"/>
                <a:gd name="T17" fmla="*/ 29120 h 662"/>
                <a:gd name="T18" fmla="*/ 2529 w 801"/>
                <a:gd name="T19" fmla="*/ 32466 h 662"/>
                <a:gd name="T20" fmla="*/ 937 w 801"/>
                <a:gd name="T21" fmla="*/ 23505 h 662"/>
                <a:gd name="T22" fmla="*/ 625 w 801"/>
                <a:gd name="T23" fmla="*/ 11999 h 662"/>
                <a:gd name="T24" fmla="*/ 5104 w 801"/>
                <a:gd name="T25" fmla="*/ 2428 h 662"/>
                <a:gd name="T26" fmla="*/ 20482 w 801"/>
                <a:gd name="T27" fmla="*/ 4100 h 662"/>
                <a:gd name="T28" fmla="*/ 21940 w 801"/>
                <a:gd name="T29" fmla="*/ 3857 h 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1" h="662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solidFill>
              <a:srgbClr val="8752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AF1D2104-2DB4-475A-B1E0-F3A879CD0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5" y="1335"/>
              <a:ext cx="840" cy="650"/>
            </a:xfrm>
            <a:custGeom>
              <a:avLst/>
              <a:gdLst>
                <a:gd name="T0" fmla="*/ 13125 w 336"/>
                <a:gd name="T1" fmla="*/ 1761 h 244"/>
                <a:gd name="T2" fmla="*/ 3520 w 336"/>
                <a:gd name="T3" fmla="*/ 1966 h 244"/>
                <a:gd name="T4" fmla="*/ 0 w 336"/>
                <a:gd name="T5" fmla="*/ 12291 h 244"/>
                <a:gd name="T6" fmla="*/ 3988 w 336"/>
                <a:gd name="T7" fmla="*/ 2171 h 244"/>
                <a:gd name="T8" fmla="*/ 13125 w 336"/>
                <a:gd name="T9" fmla="*/ 1761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" h="244">
                  <a:moveTo>
                    <a:pt x="336" y="35"/>
                  </a:moveTo>
                  <a:cubicBezTo>
                    <a:pt x="287" y="19"/>
                    <a:pt x="154" y="0"/>
                    <a:pt x="90" y="39"/>
                  </a:cubicBezTo>
                  <a:cubicBezTo>
                    <a:pt x="26" y="77"/>
                    <a:pt x="5" y="157"/>
                    <a:pt x="0" y="244"/>
                  </a:cubicBezTo>
                  <a:cubicBezTo>
                    <a:pt x="9" y="199"/>
                    <a:pt x="26" y="74"/>
                    <a:pt x="102" y="43"/>
                  </a:cubicBezTo>
                  <a:cubicBezTo>
                    <a:pt x="179" y="12"/>
                    <a:pt x="259" y="22"/>
                    <a:pt x="336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DB4734F-C54F-493C-9BCC-4B8BFF3C9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" y="1343"/>
              <a:ext cx="920" cy="1224"/>
            </a:xfrm>
            <a:custGeom>
              <a:avLst/>
              <a:gdLst>
                <a:gd name="T0" fmla="*/ 5238 w 368"/>
                <a:gd name="T1" fmla="*/ 3093 h 459"/>
                <a:gd name="T2" fmla="*/ 1250 w 368"/>
                <a:gd name="T3" fmla="*/ 11981 h 459"/>
                <a:gd name="T4" fmla="*/ 675 w 368"/>
                <a:gd name="T5" fmla="*/ 23211 h 459"/>
                <a:gd name="T6" fmla="*/ 208 w 368"/>
                <a:gd name="T7" fmla="*/ 12139 h 459"/>
                <a:gd name="T8" fmla="*/ 3958 w 368"/>
                <a:gd name="T9" fmla="*/ 1971 h 459"/>
                <a:gd name="T10" fmla="*/ 14375 w 368"/>
                <a:gd name="T11" fmla="*/ 1763 h 459"/>
                <a:gd name="T12" fmla="*/ 5238 w 368"/>
                <a:gd name="T13" fmla="*/ 3093 h 4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8" h="459">
                  <a:moveTo>
                    <a:pt x="134" y="61"/>
                  </a:moveTo>
                  <a:cubicBezTo>
                    <a:pt x="53" y="96"/>
                    <a:pt x="37" y="185"/>
                    <a:pt x="32" y="237"/>
                  </a:cubicBezTo>
                  <a:cubicBezTo>
                    <a:pt x="26" y="289"/>
                    <a:pt x="28" y="419"/>
                    <a:pt x="17" y="459"/>
                  </a:cubicBezTo>
                  <a:cubicBezTo>
                    <a:pt x="21" y="428"/>
                    <a:pt x="0" y="327"/>
                    <a:pt x="5" y="240"/>
                  </a:cubicBezTo>
                  <a:cubicBezTo>
                    <a:pt x="10" y="153"/>
                    <a:pt x="37" y="77"/>
                    <a:pt x="101" y="39"/>
                  </a:cubicBezTo>
                  <a:cubicBezTo>
                    <a:pt x="165" y="0"/>
                    <a:pt x="318" y="19"/>
                    <a:pt x="368" y="35"/>
                  </a:cubicBezTo>
                  <a:cubicBezTo>
                    <a:pt x="338" y="29"/>
                    <a:pt x="210" y="28"/>
                    <a:pt x="134" y="61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B9F4CF0-7B64-4E87-8F44-D92419131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1505"/>
              <a:ext cx="1317" cy="1302"/>
            </a:xfrm>
            <a:custGeom>
              <a:avLst/>
              <a:gdLst>
                <a:gd name="T0" fmla="*/ 20240 w 527"/>
                <a:gd name="T1" fmla="*/ 8052 h 488"/>
                <a:gd name="T2" fmla="*/ 20240 w 527"/>
                <a:gd name="T3" fmla="*/ 8564 h 488"/>
                <a:gd name="T4" fmla="*/ 16574 w 527"/>
                <a:gd name="T5" fmla="*/ 13583 h 488"/>
                <a:gd name="T6" fmla="*/ 13295 w 527"/>
                <a:gd name="T7" fmla="*/ 13674 h 488"/>
                <a:gd name="T8" fmla="*/ 11078 w 527"/>
                <a:gd name="T9" fmla="*/ 16622 h 488"/>
                <a:gd name="T10" fmla="*/ 5495 w 527"/>
                <a:gd name="T11" fmla="*/ 20018 h 488"/>
                <a:gd name="T12" fmla="*/ 0 w 527"/>
                <a:gd name="T13" fmla="*/ 24730 h 488"/>
                <a:gd name="T14" fmla="*/ 5465 w 527"/>
                <a:gd name="T15" fmla="*/ 18799 h 488"/>
                <a:gd name="T16" fmla="*/ 11816 w 527"/>
                <a:gd name="T17" fmla="*/ 13183 h 488"/>
                <a:gd name="T18" fmla="*/ 12360 w 527"/>
                <a:gd name="T19" fmla="*/ 6491 h 488"/>
                <a:gd name="T20" fmla="*/ 12953 w 527"/>
                <a:gd name="T21" fmla="*/ 0 h 488"/>
                <a:gd name="T22" fmla="*/ 13295 w 527"/>
                <a:gd name="T23" fmla="*/ 3645 h 488"/>
                <a:gd name="T24" fmla="*/ 13452 w 527"/>
                <a:gd name="T25" fmla="*/ 7865 h 488"/>
                <a:gd name="T26" fmla="*/ 13765 w 527"/>
                <a:gd name="T27" fmla="*/ 11702 h 488"/>
                <a:gd name="T28" fmla="*/ 17044 w 527"/>
                <a:gd name="T29" fmla="*/ 11454 h 488"/>
                <a:gd name="T30" fmla="*/ 20240 w 527"/>
                <a:gd name="T31" fmla="*/ 8052 h 48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27" h="488">
                  <a:moveTo>
                    <a:pt x="519" y="159"/>
                  </a:moveTo>
                  <a:cubicBezTo>
                    <a:pt x="527" y="154"/>
                    <a:pt x="526" y="161"/>
                    <a:pt x="519" y="169"/>
                  </a:cubicBezTo>
                  <a:cubicBezTo>
                    <a:pt x="490" y="201"/>
                    <a:pt x="475" y="247"/>
                    <a:pt x="425" y="268"/>
                  </a:cubicBezTo>
                  <a:cubicBezTo>
                    <a:pt x="387" y="285"/>
                    <a:pt x="355" y="262"/>
                    <a:pt x="341" y="270"/>
                  </a:cubicBezTo>
                  <a:cubicBezTo>
                    <a:pt x="328" y="278"/>
                    <a:pt x="311" y="304"/>
                    <a:pt x="284" y="328"/>
                  </a:cubicBezTo>
                  <a:cubicBezTo>
                    <a:pt x="257" y="352"/>
                    <a:pt x="211" y="364"/>
                    <a:pt x="141" y="395"/>
                  </a:cubicBezTo>
                  <a:cubicBezTo>
                    <a:pt x="72" y="426"/>
                    <a:pt x="39" y="455"/>
                    <a:pt x="0" y="488"/>
                  </a:cubicBezTo>
                  <a:cubicBezTo>
                    <a:pt x="32" y="451"/>
                    <a:pt x="100" y="391"/>
                    <a:pt x="140" y="371"/>
                  </a:cubicBezTo>
                  <a:cubicBezTo>
                    <a:pt x="180" y="351"/>
                    <a:pt x="275" y="304"/>
                    <a:pt x="303" y="260"/>
                  </a:cubicBezTo>
                  <a:cubicBezTo>
                    <a:pt x="331" y="216"/>
                    <a:pt x="315" y="176"/>
                    <a:pt x="317" y="128"/>
                  </a:cubicBezTo>
                  <a:cubicBezTo>
                    <a:pt x="320" y="80"/>
                    <a:pt x="339" y="32"/>
                    <a:pt x="332" y="0"/>
                  </a:cubicBezTo>
                  <a:cubicBezTo>
                    <a:pt x="340" y="19"/>
                    <a:pt x="343" y="43"/>
                    <a:pt x="341" y="72"/>
                  </a:cubicBezTo>
                  <a:cubicBezTo>
                    <a:pt x="340" y="102"/>
                    <a:pt x="339" y="126"/>
                    <a:pt x="345" y="155"/>
                  </a:cubicBezTo>
                  <a:cubicBezTo>
                    <a:pt x="352" y="184"/>
                    <a:pt x="353" y="218"/>
                    <a:pt x="353" y="231"/>
                  </a:cubicBezTo>
                  <a:cubicBezTo>
                    <a:pt x="353" y="244"/>
                    <a:pt x="400" y="248"/>
                    <a:pt x="437" y="226"/>
                  </a:cubicBezTo>
                  <a:cubicBezTo>
                    <a:pt x="466" y="208"/>
                    <a:pt x="493" y="176"/>
                    <a:pt x="519" y="159"/>
                  </a:cubicBezTo>
                  <a:close/>
                </a:path>
              </a:pathLst>
            </a:custGeom>
            <a:solidFill>
              <a:srgbClr val="7B4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5108CAAA-D6E6-401F-9D89-D3ACC147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" y="1505"/>
              <a:ext cx="193" cy="475"/>
            </a:xfrm>
            <a:custGeom>
              <a:avLst/>
              <a:gdLst>
                <a:gd name="T0" fmla="*/ 2406 w 77"/>
                <a:gd name="T1" fmla="*/ 0 h 178"/>
                <a:gd name="T2" fmla="*/ 2406 w 77"/>
                <a:gd name="T3" fmla="*/ 5284 h 178"/>
                <a:gd name="T4" fmla="*/ 1231 w 77"/>
                <a:gd name="T5" fmla="*/ 7413 h 178"/>
                <a:gd name="T6" fmla="*/ 238 w 77"/>
                <a:gd name="T7" fmla="*/ 8817 h 178"/>
                <a:gd name="T8" fmla="*/ 50 w 77"/>
                <a:gd name="T9" fmla="*/ 8667 h 178"/>
                <a:gd name="T10" fmla="*/ 2489 w 77"/>
                <a:gd name="T11" fmla="*/ 3747 h 178"/>
                <a:gd name="T12" fmla="*/ 2406 w 77"/>
                <a:gd name="T13" fmla="*/ 205 h 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178">
                  <a:moveTo>
                    <a:pt x="61" y="0"/>
                  </a:moveTo>
                  <a:cubicBezTo>
                    <a:pt x="77" y="28"/>
                    <a:pt x="75" y="76"/>
                    <a:pt x="61" y="104"/>
                  </a:cubicBezTo>
                  <a:cubicBezTo>
                    <a:pt x="55" y="117"/>
                    <a:pt x="41" y="135"/>
                    <a:pt x="31" y="146"/>
                  </a:cubicBezTo>
                  <a:cubicBezTo>
                    <a:pt x="28" y="150"/>
                    <a:pt x="11" y="171"/>
                    <a:pt x="6" y="174"/>
                  </a:cubicBezTo>
                  <a:cubicBezTo>
                    <a:pt x="0" y="178"/>
                    <a:pt x="6" y="166"/>
                    <a:pt x="1" y="171"/>
                  </a:cubicBezTo>
                  <a:cubicBezTo>
                    <a:pt x="22" y="142"/>
                    <a:pt x="56" y="111"/>
                    <a:pt x="63" y="74"/>
                  </a:cubicBezTo>
                  <a:cubicBezTo>
                    <a:pt x="66" y="56"/>
                    <a:pt x="71" y="21"/>
                    <a:pt x="61" y="4"/>
                  </a:cubicBezTo>
                </a:path>
              </a:pathLst>
            </a:custGeom>
            <a:solidFill>
              <a:srgbClr val="7B4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D3119D1-29A9-48F9-B7D2-42F410672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7" y="1468"/>
              <a:ext cx="430" cy="629"/>
            </a:xfrm>
            <a:custGeom>
              <a:avLst/>
              <a:gdLst>
                <a:gd name="T0" fmla="*/ 208 w 172"/>
                <a:gd name="T1" fmla="*/ 2727 h 236"/>
                <a:gd name="T2" fmla="*/ 283 w 172"/>
                <a:gd name="T3" fmla="*/ 6911 h 236"/>
                <a:gd name="T4" fmla="*/ 708 w 172"/>
                <a:gd name="T5" fmla="*/ 11906 h 236"/>
                <a:gd name="T6" fmla="*/ 708 w 172"/>
                <a:gd name="T7" fmla="*/ 7004 h 236"/>
                <a:gd name="T8" fmla="*/ 750 w 172"/>
                <a:gd name="T9" fmla="*/ 2423 h 236"/>
                <a:gd name="T10" fmla="*/ 3438 w 172"/>
                <a:gd name="T11" fmla="*/ 546 h 236"/>
                <a:gd name="T12" fmla="*/ 6720 w 172"/>
                <a:gd name="T13" fmla="*/ 362 h 236"/>
                <a:gd name="T14" fmla="*/ 3125 w 172"/>
                <a:gd name="T15" fmla="*/ 248 h 236"/>
                <a:gd name="T16" fmla="*/ 208 w 172"/>
                <a:gd name="T17" fmla="*/ 2727 h 2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2" h="236">
                  <a:moveTo>
                    <a:pt x="5" y="54"/>
                  </a:moveTo>
                  <a:cubicBezTo>
                    <a:pt x="8" y="79"/>
                    <a:pt x="1" y="102"/>
                    <a:pt x="7" y="137"/>
                  </a:cubicBezTo>
                  <a:cubicBezTo>
                    <a:pt x="13" y="172"/>
                    <a:pt x="21" y="213"/>
                    <a:pt x="18" y="236"/>
                  </a:cubicBezTo>
                  <a:cubicBezTo>
                    <a:pt x="20" y="216"/>
                    <a:pt x="20" y="167"/>
                    <a:pt x="18" y="139"/>
                  </a:cubicBezTo>
                  <a:cubicBezTo>
                    <a:pt x="16" y="111"/>
                    <a:pt x="15" y="62"/>
                    <a:pt x="19" y="48"/>
                  </a:cubicBezTo>
                  <a:cubicBezTo>
                    <a:pt x="23" y="34"/>
                    <a:pt x="34" y="8"/>
                    <a:pt x="88" y="11"/>
                  </a:cubicBezTo>
                  <a:cubicBezTo>
                    <a:pt x="142" y="14"/>
                    <a:pt x="164" y="8"/>
                    <a:pt x="172" y="7"/>
                  </a:cubicBezTo>
                  <a:cubicBezTo>
                    <a:pt x="161" y="7"/>
                    <a:pt x="102" y="8"/>
                    <a:pt x="80" y="5"/>
                  </a:cubicBezTo>
                  <a:cubicBezTo>
                    <a:pt x="58" y="2"/>
                    <a:pt x="0" y="0"/>
                    <a:pt x="5" y="54"/>
                  </a:cubicBezTo>
                  <a:close/>
                </a:path>
              </a:pathLst>
            </a:custGeom>
            <a:solidFill>
              <a:srgbClr val="A375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E57189BD-9D8F-40F4-AA23-20762771D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1972"/>
              <a:ext cx="230" cy="437"/>
            </a:xfrm>
            <a:custGeom>
              <a:avLst/>
              <a:gdLst>
                <a:gd name="T0" fmla="*/ 3125 w 92"/>
                <a:gd name="T1" fmla="*/ 0 h 164"/>
                <a:gd name="T2" fmla="*/ 0 w 92"/>
                <a:gd name="T3" fmla="*/ 8266 h 164"/>
                <a:gd name="T4" fmla="*/ 3125 w 92"/>
                <a:gd name="T5" fmla="*/ 0 h 1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2" h="164">
                  <a:moveTo>
                    <a:pt x="80" y="0"/>
                  </a:moveTo>
                  <a:cubicBezTo>
                    <a:pt x="85" y="24"/>
                    <a:pt x="92" y="112"/>
                    <a:pt x="0" y="164"/>
                  </a:cubicBezTo>
                  <a:cubicBezTo>
                    <a:pt x="26" y="149"/>
                    <a:pt x="78" y="101"/>
                    <a:pt x="80" y="0"/>
                  </a:cubicBezTo>
                </a:path>
              </a:pathLst>
            </a:custGeom>
            <a:solidFill>
              <a:srgbClr val="682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95D9E7C-CE7A-402E-B846-80854A9A3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2097"/>
              <a:ext cx="309" cy="152"/>
            </a:xfrm>
            <a:custGeom>
              <a:avLst/>
              <a:gdLst>
                <a:gd name="T0" fmla="*/ 4782 w 124"/>
                <a:gd name="T1" fmla="*/ 0 h 57"/>
                <a:gd name="T2" fmla="*/ 2273 w 124"/>
                <a:gd name="T3" fmla="*/ 2483 h 57"/>
                <a:gd name="T4" fmla="*/ 0 w 124"/>
                <a:gd name="T5" fmla="*/ 2333 h 57"/>
                <a:gd name="T6" fmla="*/ 2427 w 124"/>
                <a:gd name="T7" fmla="*/ 2069 h 57"/>
                <a:gd name="T8" fmla="*/ 4782 w 124"/>
                <a:gd name="T9" fmla="*/ 0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" h="57">
                  <a:moveTo>
                    <a:pt x="124" y="0"/>
                  </a:moveTo>
                  <a:cubicBezTo>
                    <a:pt x="100" y="29"/>
                    <a:pt x="82" y="41"/>
                    <a:pt x="59" y="49"/>
                  </a:cubicBezTo>
                  <a:cubicBezTo>
                    <a:pt x="36" y="57"/>
                    <a:pt x="11" y="48"/>
                    <a:pt x="0" y="46"/>
                  </a:cubicBezTo>
                  <a:cubicBezTo>
                    <a:pt x="12" y="46"/>
                    <a:pt x="32" y="53"/>
                    <a:pt x="63" y="41"/>
                  </a:cubicBezTo>
                  <a:cubicBezTo>
                    <a:pt x="94" y="28"/>
                    <a:pt x="119" y="5"/>
                    <a:pt x="124" y="0"/>
                  </a:cubicBezTo>
                  <a:close/>
                </a:path>
              </a:pathLst>
            </a:custGeom>
            <a:solidFill>
              <a:srgbClr val="682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5EF2BF6B-3B41-497B-839B-36D73DEA3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" y="1257"/>
              <a:ext cx="2002" cy="1766"/>
            </a:xfrm>
            <a:custGeom>
              <a:avLst/>
              <a:gdLst>
                <a:gd name="T0" fmla="*/ 21940 w 801"/>
                <a:gd name="T1" fmla="*/ 3857 h 662"/>
                <a:gd name="T2" fmla="*/ 26806 w 801"/>
                <a:gd name="T3" fmla="*/ 3644 h 662"/>
                <a:gd name="T4" fmla="*/ 29823 w 801"/>
                <a:gd name="T5" fmla="*/ 3801 h 662"/>
                <a:gd name="T6" fmla="*/ 30552 w 801"/>
                <a:gd name="T7" fmla="*/ 10327 h 662"/>
                <a:gd name="T8" fmla="*/ 28105 w 801"/>
                <a:gd name="T9" fmla="*/ 14275 h 662"/>
                <a:gd name="T10" fmla="*/ 24281 w 801"/>
                <a:gd name="T11" fmla="*/ 18738 h 662"/>
                <a:gd name="T12" fmla="*/ 20952 w 801"/>
                <a:gd name="T13" fmla="*/ 19285 h 662"/>
                <a:gd name="T14" fmla="*/ 16891 w 801"/>
                <a:gd name="T15" fmla="*/ 23235 h 662"/>
                <a:gd name="T16" fmla="*/ 8903 w 801"/>
                <a:gd name="T17" fmla="*/ 29120 h 662"/>
                <a:gd name="T18" fmla="*/ 2529 w 801"/>
                <a:gd name="T19" fmla="*/ 32466 h 662"/>
                <a:gd name="T20" fmla="*/ 937 w 801"/>
                <a:gd name="T21" fmla="*/ 23505 h 662"/>
                <a:gd name="T22" fmla="*/ 625 w 801"/>
                <a:gd name="T23" fmla="*/ 11999 h 662"/>
                <a:gd name="T24" fmla="*/ 5104 w 801"/>
                <a:gd name="T25" fmla="*/ 2428 h 662"/>
                <a:gd name="T26" fmla="*/ 20482 w 801"/>
                <a:gd name="T27" fmla="*/ 4100 h 662"/>
                <a:gd name="T28" fmla="*/ 21940 w 801"/>
                <a:gd name="T29" fmla="*/ 3857 h 6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1" h="662">
                  <a:moveTo>
                    <a:pt x="562" y="76"/>
                  </a:moveTo>
                  <a:cubicBezTo>
                    <a:pt x="591" y="67"/>
                    <a:pt x="647" y="69"/>
                    <a:pt x="687" y="72"/>
                  </a:cubicBezTo>
                  <a:cubicBezTo>
                    <a:pt x="726" y="75"/>
                    <a:pt x="734" y="72"/>
                    <a:pt x="764" y="75"/>
                  </a:cubicBezTo>
                  <a:cubicBezTo>
                    <a:pt x="800" y="78"/>
                    <a:pt x="801" y="175"/>
                    <a:pt x="783" y="204"/>
                  </a:cubicBezTo>
                  <a:cubicBezTo>
                    <a:pt x="766" y="233"/>
                    <a:pt x="745" y="242"/>
                    <a:pt x="720" y="282"/>
                  </a:cubicBezTo>
                  <a:cubicBezTo>
                    <a:pt x="695" y="321"/>
                    <a:pt x="660" y="359"/>
                    <a:pt x="622" y="370"/>
                  </a:cubicBezTo>
                  <a:cubicBezTo>
                    <a:pt x="584" y="380"/>
                    <a:pt x="553" y="355"/>
                    <a:pt x="537" y="381"/>
                  </a:cubicBezTo>
                  <a:cubicBezTo>
                    <a:pt x="521" y="408"/>
                    <a:pt x="489" y="440"/>
                    <a:pt x="433" y="459"/>
                  </a:cubicBezTo>
                  <a:cubicBezTo>
                    <a:pt x="377" y="478"/>
                    <a:pt x="274" y="532"/>
                    <a:pt x="228" y="575"/>
                  </a:cubicBezTo>
                  <a:cubicBezTo>
                    <a:pt x="181" y="618"/>
                    <a:pt x="129" y="662"/>
                    <a:pt x="65" y="641"/>
                  </a:cubicBezTo>
                  <a:cubicBezTo>
                    <a:pt x="0" y="620"/>
                    <a:pt x="27" y="505"/>
                    <a:pt x="24" y="464"/>
                  </a:cubicBezTo>
                  <a:cubicBezTo>
                    <a:pt x="21" y="422"/>
                    <a:pt x="0" y="352"/>
                    <a:pt x="16" y="237"/>
                  </a:cubicBezTo>
                  <a:cubicBezTo>
                    <a:pt x="29" y="149"/>
                    <a:pt x="55" y="77"/>
                    <a:pt x="131" y="48"/>
                  </a:cubicBezTo>
                  <a:cubicBezTo>
                    <a:pt x="258" y="0"/>
                    <a:pt x="472" y="73"/>
                    <a:pt x="525" y="81"/>
                  </a:cubicBezTo>
                  <a:cubicBezTo>
                    <a:pt x="538" y="83"/>
                    <a:pt x="550" y="78"/>
                    <a:pt x="562" y="7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13">
              <a:extLst>
                <a:ext uri="{FF2B5EF4-FFF2-40B4-BE49-F238E27FC236}">
                  <a16:creationId xmlns:a16="http://schemas.microsoft.com/office/drawing/2014/main" id="{C690ADC8-B75B-415D-8214-83B578550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" y="1476"/>
              <a:ext cx="133" cy="779"/>
            </a:xfrm>
            <a:custGeom>
              <a:avLst/>
              <a:gdLst>
                <a:gd name="T0" fmla="*/ 0 w 53"/>
                <a:gd name="T1" fmla="*/ 0 h 292"/>
                <a:gd name="T2" fmla="*/ 838 w 53"/>
                <a:gd name="T3" fmla="*/ 5410 h 292"/>
                <a:gd name="T4" fmla="*/ 680 w 53"/>
                <a:gd name="T5" fmla="*/ 14790 h 2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" h="292">
                  <a:moveTo>
                    <a:pt x="0" y="0"/>
                  </a:moveTo>
                  <a:cubicBezTo>
                    <a:pt x="26" y="4"/>
                    <a:pt x="24" y="61"/>
                    <a:pt x="21" y="107"/>
                  </a:cubicBezTo>
                  <a:cubicBezTo>
                    <a:pt x="18" y="153"/>
                    <a:pt x="53" y="228"/>
                    <a:pt x="17" y="292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6" name="ZoneTexte 5">
            <a:hlinkClick r:id="" action="ppaction://customshow?id=13&amp;return=true"/>
            <a:extLst>
              <a:ext uri="{FF2B5EF4-FFF2-40B4-BE49-F238E27FC236}">
                <a16:creationId xmlns:a16="http://schemas.microsoft.com/office/drawing/2014/main" id="{14DB5763-172F-4494-9BA3-C1828713B040}"/>
              </a:ext>
            </a:extLst>
          </p:cNvPr>
          <p:cNvSpPr txBox="1"/>
          <p:nvPr/>
        </p:nvSpPr>
        <p:spPr>
          <a:xfrm>
            <a:off x="1084712" y="5954778"/>
            <a:ext cx="94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Liver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AB25C84-3B67-4889-A6C8-9D8A9FB9AE19}"/>
              </a:ext>
            </a:extLst>
          </p:cNvPr>
          <p:cNvCxnSpPr>
            <a:cxnSpLocks/>
          </p:cNvCxnSpPr>
          <p:nvPr/>
        </p:nvCxnSpPr>
        <p:spPr>
          <a:xfrm flipV="1">
            <a:off x="3413381" y="4273960"/>
            <a:ext cx="1953601" cy="1223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hlinkClick r:id="" action="ppaction://customshow?id=14&amp;return=true"/>
            <a:extLst>
              <a:ext uri="{FF2B5EF4-FFF2-40B4-BE49-F238E27FC236}">
                <a16:creationId xmlns:a16="http://schemas.microsoft.com/office/drawing/2014/main" id="{B72F52C2-B861-40A5-BE84-EC21DBAAF2EB}"/>
              </a:ext>
            </a:extLst>
          </p:cNvPr>
          <p:cNvSpPr txBox="1"/>
          <p:nvPr/>
        </p:nvSpPr>
        <p:spPr>
          <a:xfrm>
            <a:off x="9492077" y="5419803"/>
            <a:ext cx="143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Muscles</a:t>
            </a: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F7451A37-E5D9-4E16-942A-B6B82360FCE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6603051" y="4605304"/>
            <a:ext cx="2495950" cy="4248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hlinkClick r:id="rId8" action="ppaction://hlinksldjump"/>
            <a:extLst>
              <a:ext uri="{FF2B5EF4-FFF2-40B4-BE49-F238E27FC236}">
                <a16:creationId xmlns:a16="http://schemas.microsoft.com/office/drawing/2014/main" id="{AF65DBB2-9B07-4B70-9C77-173F5500D0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1623" y="2625020"/>
            <a:ext cx="1276835" cy="1609627"/>
          </a:xfrm>
          <a:prstGeom prst="rect">
            <a:avLst/>
          </a:prstGeom>
        </p:spPr>
      </p:pic>
      <p:pic>
        <p:nvPicPr>
          <p:cNvPr id="71" name="Image 70">
            <a:hlinkClick r:id="rId5" action="ppaction://hlinksldjump"/>
            <a:extLst>
              <a:ext uri="{FF2B5EF4-FFF2-40B4-BE49-F238E27FC236}">
                <a16:creationId xmlns:a16="http://schemas.microsoft.com/office/drawing/2014/main" id="{D914658C-46DE-4678-90C5-790AE835E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0310" y="1288855"/>
            <a:ext cx="1782306" cy="1258486"/>
          </a:xfrm>
          <a:prstGeom prst="rect">
            <a:avLst/>
          </a:prstGeom>
        </p:spPr>
      </p:pic>
      <p:pic>
        <p:nvPicPr>
          <p:cNvPr id="80" name="Image 79">
            <a:hlinkClick r:id="rId11" action="ppaction://hlinksldjump"/>
            <a:extLst>
              <a:ext uri="{FF2B5EF4-FFF2-40B4-BE49-F238E27FC236}">
                <a16:creationId xmlns:a16="http://schemas.microsoft.com/office/drawing/2014/main" id="{7FF910B5-BA09-44C7-8CB0-D042302D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8020" y="1340396"/>
            <a:ext cx="1513085" cy="2115834"/>
          </a:xfrm>
          <a:prstGeom prst="rect">
            <a:avLst/>
          </a:prstGeom>
        </p:spPr>
      </p:pic>
      <p:pic>
        <p:nvPicPr>
          <p:cNvPr id="84" name="Image 83">
            <a:hlinkClick r:id="rId13" action="ppaction://hlinksldjump"/>
            <a:extLst>
              <a:ext uri="{FF2B5EF4-FFF2-40B4-BE49-F238E27FC236}">
                <a16:creationId xmlns:a16="http://schemas.microsoft.com/office/drawing/2014/main" id="{6CC6735D-9653-4A71-B5BC-697A3F8B62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6299716" y="5049560"/>
            <a:ext cx="1182727" cy="1615580"/>
          </a:xfrm>
          <a:prstGeom prst="rect">
            <a:avLst/>
          </a:prstGeom>
        </p:spPr>
      </p:pic>
      <p:pic>
        <p:nvPicPr>
          <p:cNvPr id="10" name="Image 9">
            <a:hlinkClick r:id="rId15" action="ppaction://hlinksldjump"/>
            <a:extLst>
              <a:ext uri="{FF2B5EF4-FFF2-40B4-BE49-F238E27FC236}">
                <a16:creationId xmlns:a16="http://schemas.microsoft.com/office/drawing/2014/main" id="{9F858196-B8D0-414B-A037-4C98722BF4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99001" y="4655901"/>
            <a:ext cx="2304463" cy="74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99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1248355" y="3408"/>
          <a:ext cx="9700110" cy="6854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019415" imgH="5666740" progId="AcroExch.Document.DC">
                  <p:embed/>
                </p:oleObj>
              </mc:Choice>
              <mc:Fallback>
                <p:oleObj name="oleObj" r:id="rId2" imgW="8019415" imgH="5666740" progId="AcroExch.Document.DC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1248355" y="3408"/>
                        <a:ext cx="9700110" cy="6854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BF674979-D68D-4BF7-AE8B-3B632D605222}"/>
              </a:ext>
            </a:extLst>
          </p:cNvPr>
          <p:cNvSpPr txBox="1"/>
          <p:nvPr/>
        </p:nvSpPr>
        <p:spPr>
          <a:xfrm>
            <a:off x="11343755" y="253462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5" name="ZoneTexte 4">
            <a:hlinkClick r:id="rId4" action="ppaction://hlinksldjump"/>
            <a:extLst>
              <a:ext uri="{FF2B5EF4-FFF2-40B4-BE49-F238E27FC236}">
                <a16:creationId xmlns:a16="http://schemas.microsoft.com/office/drawing/2014/main" id="{EC2C673C-9340-4A4E-9A89-DEC2CE99C6EE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4AC207-7030-46DC-B6F1-040F6C49E6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59" y="411110"/>
            <a:ext cx="1161393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axonal tracts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neuroanatomical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fishes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dissected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dimension range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3x1.5x2 mm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17x10x8 mm</a:t>
            </a:r>
            <a:r>
              <a:rPr lang="fr-FR" sz="120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cellular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DNA 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lipids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fluorescent probes 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YOYO-1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Iodide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(Y3601,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ThermoFisher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Scientific), </a:t>
            </a:r>
          </a:p>
          <a:p>
            <a:pPr lvl="0">
              <a:defRPr/>
            </a:pP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(D282,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ThermoFisher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Scientific)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adapted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CUBIC-L/CUBIC-R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size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to 6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delipidation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2 to 5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RI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labelling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size </a:t>
            </a:r>
            <a:r>
              <a:rPr kumimoji="0" lang="fr-FR" sz="12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to 6 </a:t>
            </a:r>
            <a:r>
              <a:rPr kumimoji="0" lang="fr-FR" sz="1200" b="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kumimoji="0" lang="fr-FR" sz="1200" b="0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</a:t>
            </a:r>
            <a:r>
              <a:rPr kumimoji="0" lang="fr-FR" sz="12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sz="1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ways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evolving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tool-using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teleosts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amniotes (Estienne, P. et al.)</a:t>
            </a: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bioRxiv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2022.11.04.515163;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https://doi.org/10.1101/2022.11.04.515163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Chemical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Tissue Clearing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Hydrophilic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Reagents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Tainaka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et al.). </a:t>
            </a: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24, 2196-2210.e9.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https://doi.org/10.1016/j.celrep.2018.07.056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light-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microcopes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lighsheet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7, Zeiss and Ultramicroscope II,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Miltenyi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Biotech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minutes to a few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Gb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types of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It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compatible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immunolabeling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ntibodies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solution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DiI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bubbling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specimen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depigmentation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thoroughly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PBS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0.05% sodium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azide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(at least 24h at room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sodium </a:t>
            </a:r>
            <a:r>
              <a:rPr lang="fr-FR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azide</a:t>
            </a:r>
            <a:r>
              <a:rPr lang="fr-FR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</a:t>
            </a:r>
            <a:r>
              <a:rPr lang="fr-FR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Sodium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azide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inhibitor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catalases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convert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fr-FR" sz="12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fr-FR" sz="12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and O</a:t>
            </a:r>
            <a:r>
              <a:rPr lang="fr-FR" sz="12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depigmentation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duration and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avoids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tissue damage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caused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O</a:t>
            </a:r>
            <a:r>
              <a:rPr lang="fr-FR" sz="1200" i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bubbles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fr-FR" sz="12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766804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Fish/Brain/Label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Matthieu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Simion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83" y="1056399"/>
            <a:ext cx="3570852" cy="40422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276" y="3234703"/>
            <a:ext cx="1136237" cy="459643"/>
          </a:xfrm>
          <a:prstGeom prst="rect">
            <a:avLst/>
          </a:prstGeom>
        </p:spPr>
      </p:pic>
      <p:sp>
        <p:nvSpPr>
          <p:cNvPr id="10" name="Rectangle 9">
            <a:hlinkClick r:id="" action="ppaction://customshow?id=9&amp;return=true"/>
            <a:extLst>
              <a:ext uri="{FF2B5EF4-FFF2-40B4-BE49-F238E27FC236}">
                <a16:creationId xmlns:a16="http://schemas.microsoft.com/office/drawing/2014/main" id="{5440C829-5139-4A47-A28C-0244A23DB7F9}"/>
              </a:ext>
            </a:extLst>
          </p:cNvPr>
          <p:cNvSpPr/>
          <p:nvPr/>
        </p:nvSpPr>
        <p:spPr>
          <a:xfrm>
            <a:off x="5637077" y="6364437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833A57A-FDA6-4891-AE29-4AC70E180785}"/>
              </a:ext>
            </a:extLst>
          </p:cNvPr>
          <p:cNvSpPr txBox="1"/>
          <p:nvPr/>
        </p:nvSpPr>
        <p:spPr>
          <a:xfrm>
            <a:off x="7345082" y="6362670"/>
            <a:ext cx="430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F7469BE-AB03-4937-A5EF-B72CF14DAA76}"/>
              </a:ext>
            </a:extLst>
          </p:cNvPr>
          <p:cNvGrpSpPr/>
          <p:nvPr/>
        </p:nvGrpSpPr>
        <p:grpSpPr>
          <a:xfrm>
            <a:off x="7235200" y="554804"/>
            <a:ext cx="1892119" cy="369332"/>
            <a:chOff x="5522033" y="563703"/>
            <a:chExt cx="1892119" cy="369332"/>
          </a:xfrm>
        </p:grpSpPr>
        <p:sp>
          <p:nvSpPr>
            <p:cNvPr id="13" name="Flèche : bas 12">
              <a:extLst>
                <a:ext uri="{FF2B5EF4-FFF2-40B4-BE49-F238E27FC236}">
                  <a16:creationId xmlns:a16="http://schemas.microsoft.com/office/drawing/2014/main" id="{01808EE7-CFF0-4485-9661-E56407130403}"/>
                </a:ext>
              </a:extLst>
            </p:cNvPr>
            <p:cNvSpPr/>
            <p:nvPr/>
          </p:nvSpPr>
          <p:spPr>
            <a:xfrm rot="16200000">
              <a:off x="7226462" y="675865"/>
              <a:ext cx="148463" cy="22691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F384969-52AC-46C7-9444-2247EBB2A032}"/>
                </a:ext>
              </a:extLst>
            </p:cNvPr>
            <p:cNvSpPr txBox="1"/>
            <p:nvPr/>
          </p:nvSpPr>
          <p:spPr>
            <a:xfrm>
              <a:off x="5522033" y="563703"/>
              <a:ext cx="1823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next</a:t>
              </a:r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sheet</a:t>
              </a:r>
              <a:endParaRPr lang="fr-F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ZoneTexte 16">
            <a:hlinkClick r:id="rId7" action="ppaction://hlinksldjump"/>
            <a:extLst>
              <a:ext uri="{FF2B5EF4-FFF2-40B4-BE49-F238E27FC236}">
                <a16:creationId xmlns:a16="http://schemas.microsoft.com/office/drawing/2014/main" id="{5E6AED30-6C18-40F6-AEEA-C3C3E50A405D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9A99BD6-E1D5-41B1-9D2E-C599C56D2B5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0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59" y="411110"/>
            <a:ext cx="1161393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caracterization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GFP reporter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lines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zebrafish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at 5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post-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fertilization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post-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fertilization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zebrafish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larvae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dimension range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4x0.5x0.5 mm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cellular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GFP + DNA 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and/or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lipids</a:t>
            </a:r>
            <a:endParaRPr lang="fr-FR" sz="1200" noProof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fluorescent probes :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anti-GFP 555 (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Invitrogen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A-31851), </a:t>
            </a: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(D275,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ThermoFisher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Scientific) and YOYO-1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Iodide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(Y3601,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ThermoFisher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Scientific)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adapted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CUBIC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RI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labelling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3 </a:t>
            </a:r>
            <a:r>
              <a:rPr kumimoji="0" lang="fr-FR" sz="1200" b="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kumimoji="0" lang="fr-FR" sz="1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lvl="0">
              <a:defRPr/>
            </a:pP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ZeBraInspector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platform for the automated segmentation and analysis of body and brain volumes</a:t>
            </a:r>
          </a:p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whole 5 days post-fertilization zebrafish following simultaneous visualization with identical orientations</a:t>
            </a:r>
          </a:p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Lempereur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S. et al.).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Developmental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Biology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490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86–99.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https://doi.org/10.1016/j.ydbio.2022.07.004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confocal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microcope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(A1R, NIKON),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upright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configuration (CFI Plan Apo 10XC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Glyc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objective)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minutes to 2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larvae</a:t>
            </a:r>
            <a:endParaRPr kumimoji="0" lang="fr-FR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Mb to more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Gb.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works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antibodies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YOYO-1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anatomical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landmarks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accurately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localize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GFP expression in the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larva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Sytox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not compatible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the in-house RI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solution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water-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RI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solutions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as CUBIC-2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replacement. This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delipidation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consequence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larvae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not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perfectly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transparent and a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signal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occur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AiryScan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 (Zeiss) : post-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fail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This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organoids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(a few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micrometers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fr-FR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fr-FR" sz="12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210994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Zebrafish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Wholemount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/Label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Matthieu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Simion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" action="ppaction://customshow?id=9&amp;return=true"/>
            <a:extLst>
              <a:ext uri="{FF2B5EF4-FFF2-40B4-BE49-F238E27FC236}">
                <a16:creationId xmlns:a16="http://schemas.microsoft.com/office/drawing/2014/main" id="{700C13B0-A8AE-D486-B283-A8E647B514F7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 rot="5400000">
            <a:off x="7613870" y="1714724"/>
            <a:ext cx="4493632" cy="26306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226" y="3095003"/>
            <a:ext cx="1136237" cy="459643"/>
          </a:xfrm>
          <a:prstGeom prst="rect">
            <a:avLst/>
          </a:prstGeom>
        </p:spPr>
      </p:pic>
      <p:sp>
        <p:nvSpPr>
          <p:cNvPr id="9" name="ZoneTexte 8">
            <a:hlinkClick r:id="rId6" action="ppaction://hlinksldjump"/>
            <a:extLst>
              <a:ext uri="{FF2B5EF4-FFF2-40B4-BE49-F238E27FC236}">
                <a16:creationId xmlns:a16="http://schemas.microsoft.com/office/drawing/2014/main" id="{1AB34AB7-238A-44C7-8781-6E64488C1D22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9490892-29A7-4022-BEAE-A1E73464FC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6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60" y="403507"/>
            <a:ext cx="83588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eye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axonal tracts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neuroanatomical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Perfused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(PFA 4%) and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dissected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eye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diametre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fluorescent probes 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antibody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-Alexa,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Cyanine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iDISCO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delipidation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bleachin</a:t>
            </a:r>
            <a:r>
              <a:rPr lang="fr-FR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bleach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11% H</a:t>
            </a:r>
            <a:r>
              <a:rPr kumimoji="0" lang="fr-FR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fr-FR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fr-FR" sz="1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Light-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Emitting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Diode (LED) (3000˚ Kelvin)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fr-FR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labelling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size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RI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Revisiting the role of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Dcc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visual system development with a novel eye clearing method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Vigourous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RJ. et al.),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elife,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200" u="sng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https://doi.org/10.7554/eLife.51275</a:t>
            </a:r>
            <a:endParaRPr lang="fr-FR" sz="1200" u="sng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Mapping of Brain Activity by Automated Volume Analysis of Immediate Early Genes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(Renier, N. et al.),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200" u="sng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http://dx.doi.org/10.1016/j.cell.</a:t>
            </a:r>
            <a:r>
              <a:rPr lang="fr-FR" sz="1200" u="sng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2016.05.007</a:t>
            </a:r>
            <a:endParaRPr lang="fr-FR" sz="1200" u="sng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utero alcohol exposure impairs retinal angiogenesis and the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microvessel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-associated positioning of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calretinin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interneurons (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Dumanoir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et al.),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eNeuro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2023, in press</a:t>
            </a:r>
            <a:endParaRPr kumimoji="0" lang="fr-FR" sz="12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light-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microcopes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(Ultramicroscope II,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Miltenyi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Biotech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minutes to a few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wavelenght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Gb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types of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solution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is performed in 15 ml falcons at room temperature. Samples are stored at room temperature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Benzyl Ether.</a:t>
            </a:r>
            <a:endParaRPr kumimoji="0" lang="fr-FR" sz="12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053402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Mice</a:t>
                      </a:r>
                      <a:r>
                        <a:rPr lang="fr-FR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/Eye/Label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David Godefroy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" action="ppaction://customshow?id=7&amp;return=true"/>
            <a:extLst>
              <a:ext uri="{FF2B5EF4-FFF2-40B4-BE49-F238E27FC236}">
                <a16:creationId xmlns:a16="http://schemas.microsoft.com/office/drawing/2014/main" id="{700C13B0-A8AE-D486-B283-A8E647B514F7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customshow?id=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image5.png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4557" y="3386409"/>
            <a:ext cx="1392000" cy="540000"/>
          </a:xfrm>
          <a:prstGeom prst="rect">
            <a:avLst/>
          </a:prstGeom>
          <a:noFill/>
        </p:spPr>
      </p:pic>
      <p:pic>
        <p:nvPicPr>
          <p:cNvPr id="7" name="image7.png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4276557" y="3431109"/>
            <a:ext cx="962025" cy="4953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583124" y="6555079"/>
            <a:ext cx="2199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GB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Dumanoir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et al.2023</a:t>
            </a:r>
            <a:endParaRPr lang="fr-FR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D37C98E-8A2C-47AE-9D7D-D19631ADD2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2" t="14969" r="31384" b="7737"/>
          <a:stretch/>
        </p:blipFill>
        <p:spPr>
          <a:xfrm>
            <a:off x="8920806" y="627416"/>
            <a:ext cx="2842154" cy="32890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C9D9CD-3B11-470A-B452-7BA5FAD7E8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r="40717"/>
          <a:stretch/>
        </p:blipFill>
        <p:spPr>
          <a:xfrm>
            <a:off x="8583124" y="3932348"/>
            <a:ext cx="3400426" cy="2625658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6B5A91C4-0126-45CC-8AA7-9DB38B8A6415}"/>
              </a:ext>
            </a:extLst>
          </p:cNvPr>
          <p:cNvGrpSpPr/>
          <p:nvPr/>
        </p:nvGrpSpPr>
        <p:grpSpPr>
          <a:xfrm>
            <a:off x="6516058" y="532198"/>
            <a:ext cx="1892119" cy="369332"/>
            <a:chOff x="5522033" y="563703"/>
            <a:chExt cx="1892119" cy="369332"/>
          </a:xfrm>
        </p:grpSpPr>
        <p:sp>
          <p:nvSpPr>
            <p:cNvPr id="16" name="Flèche : bas 15">
              <a:extLst>
                <a:ext uri="{FF2B5EF4-FFF2-40B4-BE49-F238E27FC236}">
                  <a16:creationId xmlns:a16="http://schemas.microsoft.com/office/drawing/2014/main" id="{73A316D6-ACC2-4D63-B8BD-07CF57CAA9B9}"/>
                </a:ext>
              </a:extLst>
            </p:cNvPr>
            <p:cNvSpPr/>
            <p:nvPr/>
          </p:nvSpPr>
          <p:spPr>
            <a:xfrm rot="16200000">
              <a:off x="7226462" y="675865"/>
              <a:ext cx="148463" cy="22691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AC3643F-3BC2-4CFA-B822-26C437CF78E9}"/>
                </a:ext>
              </a:extLst>
            </p:cNvPr>
            <p:cNvSpPr txBox="1"/>
            <p:nvPr/>
          </p:nvSpPr>
          <p:spPr>
            <a:xfrm>
              <a:off x="5522033" y="563703"/>
              <a:ext cx="1823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next</a:t>
              </a:r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sheet</a:t>
              </a:r>
              <a:endParaRPr lang="fr-F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ZoneTexte 17">
            <a:hlinkClick r:id="rId8" action="ppaction://hlinksldjump"/>
            <a:extLst>
              <a:ext uri="{FF2B5EF4-FFF2-40B4-BE49-F238E27FC236}">
                <a16:creationId xmlns:a16="http://schemas.microsoft.com/office/drawing/2014/main" id="{19EC4297-A205-48DA-96DF-05062A12E250}"/>
              </a:ext>
            </a:extLst>
          </p:cNvPr>
          <p:cNvSpPr txBox="1"/>
          <p:nvPr/>
        </p:nvSpPr>
        <p:spPr>
          <a:xfrm>
            <a:off x="336306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1E98682-D39C-4BA1-B118-120BC90450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555" t="2576" r="22624" b="2574"/>
          <a:stretch/>
        </p:blipFill>
        <p:spPr>
          <a:xfrm>
            <a:off x="357408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8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60" y="403507"/>
            <a:ext cx="737516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axonal tracts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neuroanatomical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Perfused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(PFA 4%) and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dissected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dimension max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10x8x6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(250nm)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DNA,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fluorescent probes 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antibody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-Alexa, Cyanine and TOPRO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iDISCO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delipidation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fr-FR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labelling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size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to 14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RI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Three-dimensional mapping of tyrosine hydroxylase in the transparent brain and adrenal of prenatal and pre-weaning mice: Comprehensive methodological flowchart and quantitative aspects of 3D mapping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(Godefroy, D. et al.),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2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https://doi.org/10.1016/j.jneumeth.2020.108596</a:t>
            </a:r>
            <a:endParaRPr lang="fr-FR" sz="1200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Mapping of Brain Activity by Automated Volume Analysis of Immediate Early Genes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(Renier, N. et al.), </a:t>
            </a: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200" u="sng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http://dx.doi.org/10.1016/j.cell.2016.05.007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sng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light-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microcopes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(Ultramicroscope II,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Miltenyi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Biotech)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minutes to a few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wavelenght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Gb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types of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solution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Topro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the last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wash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is performed in 15 ml falcons at room temperature. Samples are stored at room temperature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Benzyl Ether.</a:t>
            </a:r>
            <a:endParaRPr kumimoji="0" lang="fr-FR" sz="12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528933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Mice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/Brain/Label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David Godefroy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pic>
        <p:nvPicPr>
          <p:cNvPr id="8" name="Image 7" descr="Une image contenant objet d’extérieur&#10;&#10;Description générée automatiquement">
            <a:extLst>
              <a:ext uri="{FF2B5EF4-FFF2-40B4-BE49-F238E27FC236}">
                <a16:creationId xmlns:a16="http://schemas.microsoft.com/office/drawing/2014/main" id="{388D76A2-768D-91A7-FB62-C5FB17DFA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16" y="789733"/>
            <a:ext cx="4905084" cy="5813433"/>
          </a:xfrm>
          <a:prstGeom prst="rect">
            <a:avLst/>
          </a:prstGeom>
        </p:spPr>
      </p:pic>
      <p:pic>
        <p:nvPicPr>
          <p:cNvPr id="3" name="image5.png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861" y="3216045"/>
            <a:ext cx="1392000" cy="540000"/>
          </a:xfrm>
          <a:prstGeom prst="rect">
            <a:avLst/>
          </a:prstGeom>
          <a:noFill/>
        </p:spPr>
      </p:pic>
      <p:pic>
        <p:nvPicPr>
          <p:cNvPr id="7" name="image7.png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3731861" y="3263368"/>
            <a:ext cx="962025" cy="495300"/>
          </a:xfrm>
          <a:prstGeom prst="rect">
            <a:avLst/>
          </a:prstGeom>
          <a:noFill/>
        </p:spPr>
      </p:pic>
      <p:sp>
        <p:nvSpPr>
          <p:cNvPr id="10" name="Rectangle 9">
            <a:hlinkClick r:id="" action="ppaction://customshow?id=7&amp;return=true"/>
            <a:extLst>
              <a:ext uri="{FF2B5EF4-FFF2-40B4-BE49-F238E27FC236}">
                <a16:creationId xmlns:a16="http://schemas.microsoft.com/office/drawing/2014/main" id="{F8A1DA68-CF4B-4F74-B523-FC80C9348650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customshow?id=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929D4F2-EBD9-4547-94AA-286280DF2680}"/>
              </a:ext>
            </a:extLst>
          </p:cNvPr>
          <p:cNvGrpSpPr/>
          <p:nvPr/>
        </p:nvGrpSpPr>
        <p:grpSpPr>
          <a:xfrm>
            <a:off x="6516058" y="532198"/>
            <a:ext cx="1892119" cy="369332"/>
            <a:chOff x="5522033" y="563703"/>
            <a:chExt cx="1892119" cy="369332"/>
          </a:xfrm>
        </p:grpSpPr>
        <p:sp>
          <p:nvSpPr>
            <p:cNvPr id="15" name="Flèche : bas 14">
              <a:extLst>
                <a:ext uri="{FF2B5EF4-FFF2-40B4-BE49-F238E27FC236}">
                  <a16:creationId xmlns:a16="http://schemas.microsoft.com/office/drawing/2014/main" id="{ED401866-5401-49D0-80A9-F4FF5D9BF993}"/>
                </a:ext>
              </a:extLst>
            </p:cNvPr>
            <p:cNvSpPr/>
            <p:nvPr/>
          </p:nvSpPr>
          <p:spPr>
            <a:xfrm rot="16200000">
              <a:off x="7226462" y="675865"/>
              <a:ext cx="148463" cy="226916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1504AAE7-D4B1-4D33-9631-2F1E7996E774}"/>
                </a:ext>
              </a:extLst>
            </p:cNvPr>
            <p:cNvSpPr txBox="1"/>
            <p:nvPr/>
          </p:nvSpPr>
          <p:spPr>
            <a:xfrm>
              <a:off x="5522033" y="563703"/>
              <a:ext cx="1823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Click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next</a:t>
              </a:r>
              <a:r>
                <a:rPr lang="fr-FR" i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i="1" dirty="0" err="1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sheet</a:t>
              </a:r>
              <a:endParaRPr lang="fr-FR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ZoneTexte 16">
            <a:hlinkClick r:id="rId7" action="ppaction://hlinksldjump"/>
            <a:extLst>
              <a:ext uri="{FF2B5EF4-FFF2-40B4-BE49-F238E27FC236}">
                <a16:creationId xmlns:a16="http://schemas.microsoft.com/office/drawing/2014/main" id="{D26BC1EC-B638-4C00-A4C9-04CC189AED25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A2DE042-509D-458A-81BF-77531A3215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62759" y="411110"/>
            <a:ext cx="1161393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4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Biological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question: 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Mapping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entire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brain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activity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by CFOS labelling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Sample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description: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                     - mouse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brain</a:t>
            </a:r>
            <a:endParaRPr lang="fr-FR" sz="14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	- 1 x 1 x 0.6 cm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	- Cellular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resolution</a:t>
            </a:r>
            <a:endParaRPr lang="fr-FR" sz="14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	-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cFOS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protein</a:t>
            </a:r>
            <a:endParaRPr lang="fr-FR" sz="14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	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Clearing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methods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used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: IDISCO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Protocol timing : </a:t>
            </a:r>
            <a:r>
              <a:rPr lang="fr-FR" sz="1400" b="0" i="0" u="sng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clearing 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=    2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days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      </a:t>
            </a:r>
            <a:r>
              <a:rPr lang="fr-FR" sz="1400" b="0" i="0" u="sng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immunolabelling</a:t>
            </a:r>
            <a:r>
              <a:rPr lang="fr-FR" sz="1400" b="0" i="0" u="sng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=</a:t>
            </a:r>
            <a:r>
              <a:rPr lang="fr-FR" sz="1400" b="1" i="0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fr-FR" sz="1400" i="0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3 </a:t>
            </a:r>
            <a:r>
              <a:rPr lang="fr-FR" sz="1400" i="0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weeks</a:t>
            </a:r>
            <a:endParaRPr lang="fr-FR" sz="1400" i="0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4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Toxicity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of the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products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used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</a:t>
            </a:r>
            <a:endParaRPr lang="fr-FR" sz="14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Bibliography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related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to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your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protocol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: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of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automated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volume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immediate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https://doi.org/10.1016%2Fj.cell.2016.05.007"/>
              </a:rPr>
              <a:t>10.1016/j.cell.2016.05.007</a:t>
            </a: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400" b="0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Microscope(s)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used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: Type  ; 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light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sheet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microscope, Ultramicroscope II, </a:t>
            </a:r>
            <a:r>
              <a:rPr lang="fr-FR" sz="14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Lavision</a:t>
            </a:r>
            <a:r>
              <a:rPr lang="fr-FR" sz="1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.  </a:t>
            </a: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Time acquisition: </a:t>
            </a:r>
            <a:r>
              <a:rPr lang="fr-F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Image size: </a:t>
            </a:r>
            <a:r>
              <a:rPr lang="fr-FR" sz="14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20 Go</a:t>
            </a: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Image 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analysis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(</a:t>
            </a:r>
            <a:r>
              <a:rPr lang="fr-FR" sz="1400" b="1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optional</a:t>
            </a: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): </a:t>
            </a:r>
            <a:r>
              <a:rPr lang="fr-FR" sz="140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Clearmap</a:t>
            </a:r>
            <a:r>
              <a:rPr lang="fr-FR" sz="14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2 (https://github.com/ChristophKirst/ClearMap2)</a:t>
            </a: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fr-FR" sz="1400" b="1" i="0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Tips &amp; tricks: 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14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Dilution of the </a:t>
            </a:r>
            <a:r>
              <a:rPr lang="fr-FR" sz="14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antibody</a:t>
            </a:r>
            <a:r>
              <a:rPr lang="fr-FR" sz="14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has to </a:t>
            </a:r>
            <a:r>
              <a:rPr lang="fr-FR" sz="14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be</a:t>
            </a:r>
            <a:r>
              <a:rPr lang="fr-FR" sz="14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fr-FR" sz="14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tested</a:t>
            </a:r>
            <a:r>
              <a:rPr lang="fr-FR" sz="14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for </a:t>
            </a:r>
            <a:r>
              <a:rPr lang="fr-FR" sz="14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every</a:t>
            </a:r>
            <a:r>
              <a:rPr lang="fr-FR" sz="14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new batch of </a:t>
            </a:r>
            <a:r>
              <a:rPr lang="fr-FR" sz="1400" b="0" i="1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antibody</a:t>
            </a:r>
            <a:r>
              <a:rPr lang="fr-FR" sz="1400" b="0" i="1" u="none" strike="noStrike" cap="none" spc="0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endParaRPr lang="fr-FR" sz="1400" b="1" i="1" u="none" strike="noStrike" cap="none" spc="0" dirty="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95278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/>
              <a:tblGrid>
                <a:gridCol w="7052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Mouse – Brain –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cFOS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immunolabelling</a:t>
                      </a:r>
                      <a:endParaRPr lang="fr-FR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Jérémie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Teillon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solidFill>
                        <a:schemeClr val="tx1"/>
                      </a:solidFill>
                    </a:lnT>
                    <a:lnB w="12700" algn="ctr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791631" y="3150321"/>
            <a:ext cx="1036871" cy="404410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828502" y="3167106"/>
            <a:ext cx="713867" cy="370840"/>
          </a:xfrm>
          <a:prstGeom prst="rect">
            <a:avLst/>
          </a:prstGeom>
          <a:noFill/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rcRect r="60444"/>
          <a:stretch/>
        </p:blipFill>
        <p:spPr bwMode="auto">
          <a:xfrm>
            <a:off x="8566854" y="2461219"/>
            <a:ext cx="2540419" cy="28139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16199999">
            <a:off x="8859350" y="252929"/>
            <a:ext cx="1955427" cy="2540419"/>
          </a:xfrm>
          <a:prstGeom prst="rect">
            <a:avLst/>
          </a:prstGeom>
        </p:spPr>
      </p:pic>
      <p:sp>
        <p:nvSpPr>
          <p:cNvPr id="10" name="Rectangle 9">
            <a:hlinkClick r:id="" action="ppaction://customshow?id=7&amp;return=true"/>
            <a:extLst>
              <a:ext uri="{FF2B5EF4-FFF2-40B4-BE49-F238E27FC236}">
                <a16:creationId xmlns:a16="http://schemas.microsoft.com/office/drawing/2014/main" id="{73EF9F49-289A-41A4-B320-2C4C6BD090DD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customshow?id=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5" name="ZoneTexte 14">
            <a:hlinkClick r:id="rId8" action="ppaction://hlinksldjump"/>
            <a:extLst>
              <a:ext uri="{FF2B5EF4-FFF2-40B4-BE49-F238E27FC236}">
                <a16:creationId xmlns:a16="http://schemas.microsoft.com/office/drawing/2014/main" id="{0533298A-839A-4D01-948B-7D4ED2261257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988E456-9FD6-4366-B51C-83322D0F15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60" y="403507"/>
            <a:ext cx="737516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axonal tracts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neuroanatomical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Perfused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(PFA 4%) and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dissected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adrenal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dimension max 2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x2x2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(250nm)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DNA,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fluorescent probes 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antibody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-Alexa, Cyanine and TOPRO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iDISCO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delipidation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fr-FR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labelling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size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to 14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RI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Three-dimensional mapping of tyrosine hydroxylase in the transparent brain and adrenal of prenatal and pre-weaning mice: Comprehensive methodological flowchart and quantitative aspects of 3D mapping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(Godefroy, D. et al.),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2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https://doi.org/10.1016/j.jneumeth.2020.108596</a:t>
            </a:r>
            <a:endParaRPr lang="fr-FR" sz="1200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Mapping of Brain Activity by Automated Volume Analysis of Immediate Early Genes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(Renier, N. et al.), </a:t>
            </a: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200" u="sng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http://dx.doi.org/10.1016/j.cell.2016.05.007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sng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light-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microcopes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(Ultramicroscope II,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Miltenyi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Biotech)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minutes to a few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wavelenght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Gb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types of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solution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Topro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the last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wash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is performed in 15 ml falcons at room temperature. Samples are stored at room temperature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Benzyl Ether.</a:t>
            </a:r>
            <a:endParaRPr kumimoji="0" lang="fr-FR" sz="12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306507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Mice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Adrenal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/Label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David Godefroy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pic>
        <p:nvPicPr>
          <p:cNvPr id="3" name="image5.png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861" y="3216045"/>
            <a:ext cx="1392000" cy="540000"/>
          </a:xfrm>
          <a:prstGeom prst="rect">
            <a:avLst/>
          </a:prstGeom>
          <a:noFill/>
        </p:spPr>
      </p:pic>
      <p:pic>
        <p:nvPicPr>
          <p:cNvPr id="7" name="image7.png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3731861" y="3263368"/>
            <a:ext cx="962025" cy="495300"/>
          </a:xfrm>
          <a:prstGeom prst="rect">
            <a:avLst/>
          </a:prstGeom>
          <a:noFill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11F482-1072-B097-5113-8B3DC9216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44" y="893497"/>
            <a:ext cx="4692091" cy="5560996"/>
          </a:xfrm>
          <a:prstGeom prst="rect">
            <a:avLst/>
          </a:prstGeom>
        </p:spPr>
      </p:pic>
      <p:sp>
        <p:nvSpPr>
          <p:cNvPr id="9" name="Rectangle 8">
            <a:hlinkClick r:id="" action="ppaction://customshow?id=7&amp;return=true"/>
            <a:extLst>
              <a:ext uri="{FF2B5EF4-FFF2-40B4-BE49-F238E27FC236}">
                <a16:creationId xmlns:a16="http://schemas.microsoft.com/office/drawing/2014/main" id="{9971B556-CB2D-44A3-8DAB-54ACE2B5C3CE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customshow?id=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ZoneTexte 11">
            <a:hlinkClick r:id="rId7" action="ppaction://hlinksldjump"/>
            <a:extLst>
              <a:ext uri="{FF2B5EF4-FFF2-40B4-BE49-F238E27FC236}">
                <a16:creationId xmlns:a16="http://schemas.microsoft.com/office/drawing/2014/main" id="{6A83726C-62A0-47E0-8788-0F0F9672FFA8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BDA926-28BF-44AF-9BB7-9D8322B09F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7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760" y="403507"/>
            <a:ext cx="737516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Biological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question:</a:t>
            </a:r>
            <a:r>
              <a:rPr kumimoji="0" lang="fr-FR" sz="1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whole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embryo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kumimoji="0" lang="fr-FR" sz="1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kumimoji="0" lang="fr-FR" sz="1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and axonal tracts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neuroanatomical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Perfused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(PFA 4%)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dimension max 6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x3x2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mm</a:t>
            </a:r>
            <a:r>
              <a: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fibers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(250nm)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targeted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DNA,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proteins</a:t>
            </a:r>
            <a:endParaRPr lang="fr-FR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fluorescent probes :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secondary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antibody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-Alexa, Cyanine and TOPRO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iDISCO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 timing : </a:t>
            </a:r>
            <a:r>
              <a:rPr kumimoji="0" lang="fr-FR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delipidation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fr-FR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labelling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size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to 14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kumimoji="0" lang="fr-FR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</a:t>
            </a: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RI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Toxicity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Bibliography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Three-dimensional mapping of tyrosine hydroxylase in the transparent brain and adrenal of prenatal and pre-weaning mice: Comprehensive methodological flowchart and quantitative aspects of 3D mapping 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(Godefroy, D. et al.),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2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https://doi.org/10.1016/j.jneumeth.2020.108596</a:t>
            </a:r>
            <a:endParaRPr lang="fr-FR" sz="1200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Mapping of Brain Activity by Automated Volume Analysis of Immediate Early Genes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(Renier, N. et al.), </a:t>
            </a:r>
          </a:p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1200" u="sng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http://dx.doi.org/10.1016/j.cell.2016.05.007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sng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Microscope(s)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light-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microcopes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(Ultramicroscope II,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Miltenyi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Biotech)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acquisition: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minutes to a few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hours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wavelenght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Image size: 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 and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fr-FR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hundreds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of Gb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Tips &amp; tricks:  </a:t>
            </a:r>
          </a:p>
          <a:p>
            <a:pPr lvl="0"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types of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brain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Multiple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antibodies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staining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solution </a:t>
            </a:r>
            <a:r>
              <a:rPr lang="fr-FR" sz="1200" i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fr-FR" sz="1200" i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Topro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the last </a:t>
            </a:r>
            <a:r>
              <a:rPr kumimoji="0" lang="fr-FR" sz="12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wash</a:t>
            </a:r>
            <a:r>
              <a:rPr kumimoji="0" lang="fr-FR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2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Clearing is performed in 15 ml falcons at room temperature. Samples are stored at room temperature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Benzyl Ether.</a:t>
            </a:r>
            <a:endParaRPr kumimoji="0" lang="fr-FR" sz="12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73530"/>
              </p:ext>
            </p:extLst>
          </p:nvPr>
        </p:nvGraphicFramePr>
        <p:xfrm>
          <a:off x="367862" y="83518"/>
          <a:ext cx="114037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2441">
                  <a:extLst>
                    <a:ext uri="{9D8B030D-6E8A-4147-A177-3AD203B41FA5}">
                      <a16:colId xmlns:a16="http://schemas.microsoft.com/office/drawing/2014/main" val="2920677747"/>
                    </a:ext>
                  </a:extLst>
                </a:gridCol>
                <a:gridCol w="4351283">
                  <a:extLst>
                    <a:ext uri="{9D8B030D-6E8A-4147-A177-3AD203B41FA5}">
                      <a16:colId xmlns:a16="http://schemas.microsoft.com/office/drawing/2014/main" val="3724971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 TITLE: 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Mice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fr-FR" sz="1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Embryo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/Label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Corresponding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Author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fr-FR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David Godefroy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862154"/>
                  </a:ext>
                </a:extLst>
              </a:tr>
            </a:tbl>
          </a:graphicData>
        </a:graphic>
      </p:graphicFrame>
      <p:pic>
        <p:nvPicPr>
          <p:cNvPr id="3" name="image5.png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861" y="3216045"/>
            <a:ext cx="1392000" cy="540000"/>
          </a:xfrm>
          <a:prstGeom prst="rect">
            <a:avLst/>
          </a:prstGeom>
          <a:noFill/>
        </p:spPr>
      </p:pic>
      <p:pic>
        <p:nvPicPr>
          <p:cNvPr id="7" name="image7.png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3731861" y="3263368"/>
            <a:ext cx="962025" cy="49530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956CB5-1D66-9A7C-26C8-83F47C92CE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4323" r="17422" b="8277"/>
          <a:stretch/>
        </p:blipFill>
        <p:spPr>
          <a:xfrm>
            <a:off x="7844919" y="838180"/>
            <a:ext cx="4014440" cy="5993898"/>
          </a:xfrm>
          <a:prstGeom prst="rect">
            <a:avLst/>
          </a:prstGeom>
        </p:spPr>
      </p:pic>
      <p:sp>
        <p:nvSpPr>
          <p:cNvPr id="10" name="Rectangle 9">
            <a:hlinkClick r:id="" action="ppaction://customshow?id=7&amp;return=true"/>
            <a:extLst>
              <a:ext uri="{FF2B5EF4-FFF2-40B4-BE49-F238E27FC236}">
                <a16:creationId xmlns:a16="http://schemas.microsoft.com/office/drawing/2014/main" id="{ACF66143-6284-45BE-B1EE-4D114DB40C9D}"/>
              </a:ext>
            </a:extLst>
          </p:cNvPr>
          <p:cNvSpPr/>
          <p:nvPr/>
        </p:nvSpPr>
        <p:spPr>
          <a:xfrm>
            <a:off x="5833701" y="6370413"/>
            <a:ext cx="926536" cy="461665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" action="ppaction://customshow?id=7&amp;return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download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ZoneTexte 8">
            <a:hlinkClick r:id="rId7" action="ppaction://hlinksldjump"/>
            <a:extLst>
              <a:ext uri="{FF2B5EF4-FFF2-40B4-BE49-F238E27FC236}">
                <a16:creationId xmlns:a16="http://schemas.microsoft.com/office/drawing/2014/main" id="{242D9217-303B-413B-93F4-F891DB3DEAB7}"/>
              </a:ext>
            </a:extLst>
          </p:cNvPr>
          <p:cNvSpPr txBox="1"/>
          <p:nvPr/>
        </p:nvSpPr>
        <p:spPr>
          <a:xfrm>
            <a:off x="9221492" y="6362670"/>
            <a:ext cx="2630263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fr-F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845E03-A539-4C1F-ADC8-8DF5E831F9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55" t="2576" r="22624" b="2574"/>
          <a:stretch/>
        </p:blipFill>
        <p:spPr>
          <a:xfrm>
            <a:off x="9242594" y="6393558"/>
            <a:ext cx="408976" cy="3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303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2402</TotalTime>
  <Words>4736</Words>
  <Application>Microsoft Office PowerPoint</Application>
  <PresentationFormat>Grand écran</PresentationFormat>
  <Paragraphs>516</Paragraphs>
  <Slides>20</Slides>
  <Notes>16</Notes>
  <HiddenSlides>0</HiddenSlides>
  <MMClips>0</MMClips>
  <ScaleCrop>false</ScaleCrop>
  <HeadingPairs>
    <vt:vector size="10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20</vt:i4>
      </vt:variant>
      <vt:variant>
        <vt:lpstr>Diaporamas personnalisés</vt:lpstr>
      </vt:variant>
      <vt:variant>
        <vt:i4>15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Thème Office</vt:lpstr>
      <vt:lpstr>Acrobat Document</vt:lpstr>
      <vt:lpstr>oleObj</vt:lpstr>
      <vt:lpstr>Samples clearing guidelines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Zebra fish</vt:lpstr>
      <vt:lpstr>brain idisco</vt:lpstr>
      <vt:lpstr>eyedisco</vt:lpstr>
      <vt:lpstr>adrenal</vt:lpstr>
      <vt:lpstr>embryo</vt:lpstr>
      <vt:lpstr>heart</vt:lpstr>
      <vt:lpstr>plant</vt:lpstr>
      <vt:lpstr>idisco+</vt:lpstr>
      <vt:lpstr>Diaporama personnalisé 1</vt:lpstr>
      <vt:lpstr>CUBIC</vt:lpstr>
      <vt:lpstr>Porc</vt:lpstr>
      <vt:lpstr>Bud and flower clearing</vt:lpstr>
      <vt:lpstr>embryo flower clearing</vt:lpstr>
      <vt:lpstr>liver</vt:lpstr>
      <vt:lpstr>muscle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Kit transparisation 2.0</dc:title>
  <dc:creator>Jérémie Teillon</dc:creator>
  <cp:lastModifiedBy>Damien Schapman</cp:lastModifiedBy>
  <cp:revision>96</cp:revision>
  <dcterms:created xsi:type="dcterms:W3CDTF">2022-07-07T07:46:58Z</dcterms:created>
  <dcterms:modified xsi:type="dcterms:W3CDTF">2023-09-06T12:56:53Z</dcterms:modified>
</cp:coreProperties>
</file>